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  <p:sldMasterId id="2147483674" r:id="rId2"/>
  </p:sldMasterIdLst>
  <p:notesMasterIdLst>
    <p:notesMasterId r:id="rId34"/>
  </p:notesMasterIdLst>
  <p:sldIdLst>
    <p:sldId id="256" r:id="rId3"/>
    <p:sldId id="258" r:id="rId4"/>
    <p:sldId id="259" r:id="rId5"/>
    <p:sldId id="262" r:id="rId6"/>
    <p:sldId id="268" r:id="rId7"/>
    <p:sldId id="264" r:id="rId8"/>
    <p:sldId id="269" r:id="rId9"/>
    <p:sldId id="265" r:id="rId10"/>
    <p:sldId id="300" r:id="rId11"/>
    <p:sldId id="299" r:id="rId12"/>
    <p:sldId id="289" r:id="rId13"/>
    <p:sldId id="301" r:id="rId14"/>
    <p:sldId id="273" r:id="rId15"/>
    <p:sldId id="266" r:id="rId16"/>
    <p:sldId id="286" r:id="rId17"/>
    <p:sldId id="281" r:id="rId18"/>
    <p:sldId id="287" r:id="rId19"/>
    <p:sldId id="282" r:id="rId20"/>
    <p:sldId id="283" r:id="rId21"/>
    <p:sldId id="279" r:id="rId22"/>
    <p:sldId id="290" r:id="rId23"/>
    <p:sldId id="280" r:id="rId24"/>
    <p:sldId id="294" r:id="rId25"/>
    <p:sldId id="284" r:id="rId26"/>
    <p:sldId id="293" r:id="rId27"/>
    <p:sldId id="291" r:id="rId28"/>
    <p:sldId id="285" r:id="rId29"/>
    <p:sldId id="296" r:id="rId30"/>
    <p:sldId id="298" r:id="rId31"/>
    <p:sldId id="295" r:id="rId32"/>
    <p:sldId id="263" r:id="rId33"/>
  </p:sldIdLst>
  <p:sldSz cx="9144000" cy="5143500" type="screen16x9"/>
  <p:notesSz cx="6858000" cy="9144000"/>
  <p:embeddedFontLst>
    <p:embeddedFont>
      <p:font typeface="Google Sans" panose="020B0503030502040204" pitchFamily="34" charset="0"/>
      <p:regular r:id="rId35"/>
      <p:bold r:id="rId36"/>
      <p:italic r:id="rId37"/>
      <p:boldItalic r:id="rId38"/>
    </p:embeddedFont>
    <p:embeddedFont>
      <p:font typeface="Google Sans Medium" panose="020B0503030502040204" pitchFamily="34" charset="0"/>
      <p:regular r:id="rId39"/>
      <p:bold r:id="rId40"/>
      <p:italic r:id="rId41"/>
      <p:boldItalic r:id="rId42"/>
    </p:embeddedFont>
    <p:embeddedFont>
      <p:font typeface="Roboto" panose="02000000000000000000" pitchFamily="2" charset="0"/>
      <p:regular r:id="rId43"/>
      <p:bold r:id="rId44"/>
      <p:italic r:id="rId45"/>
      <p:boldItalic r:id="rId4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19D58"/>
    <a:srgbClr val="EA42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17292A2E-F333-43FB-9621-5CBBE7FDCDCB}" styleName="浅色样式 2 - 强调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69012ECD-51FC-41F1-AA8D-1B2483CD663E}" styleName="浅色样式 2 - 强调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285"/>
    <p:restoredTop sz="79623"/>
  </p:normalViewPr>
  <p:slideViewPr>
    <p:cSldViewPr snapToGrid="0">
      <p:cViewPr varScale="1">
        <p:scale>
          <a:sx n="146" d="100"/>
          <a:sy n="146" d="100"/>
        </p:scale>
        <p:origin x="1776" y="16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5.fntdata"/><Relationship Id="rId21" Type="http://schemas.openxmlformats.org/officeDocument/2006/relationships/slide" Target="slides/slide19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8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font" Target="fonts/font11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2.fntdata"/><Relationship Id="rId49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font" Target="fonts/font10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font" Target="fonts/font4.fntdata"/><Relationship Id="rId46" Type="http://schemas.openxmlformats.org/officeDocument/2006/relationships/font" Target="fonts/font12.fntdata"/><Relationship Id="rId20" Type="http://schemas.openxmlformats.org/officeDocument/2006/relationships/slide" Target="slides/slide18.xml"/><Relationship Id="rId41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006.07733.pdf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arxiv.org/pdf/2011.10566.pdf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0" name="Google Shape;120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CN"/>
              <a:t>封面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7" name="Google Shape;15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400" b="0" i="0" u="none" strike="noStrike" cap="none" dirty="0">
              <a:solidFill>
                <a:schemeClr val="tx1"/>
              </a:solidFill>
              <a:latin typeface="Google San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872312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9" name="Google Shape;139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CN"/>
              <a:t>章节页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8136601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7" name="Google Shape;15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dirty="0"/>
              <a:t>https://</a:t>
            </a:r>
            <a:r>
              <a:rPr lang="en" dirty="0" err="1"/>
              <a:t>zhuanlan.zhihu.com</a:t>
            </a:r>
            <a:r>
              <a:rPr lang="en" dirty="0"/>
              <a:t>/p/130750532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CN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好的对比学习系统应该具备两个属性：</a:t>
            </a:r>
            <a:r>
              <a:rPr lang="en" altLang="zh-CN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Alignment</a:t>
            </a:r>
            <a:r>
              <a:rPr lang="zh-CN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和</a:t>
            </a:r>
            <a:r>
              <a:rPr lang="en" altLang="zh-CN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Uniformity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CN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所谓“</a:t>
            </a:r>
            <a:r>
              <a:rPr lang="en" altLang="zh-CN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Alignment”</a:t>
            </a:r>
            <a:r>
              <a:rPr lang="zh-CN" altLang="en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，</a:t>
            </a:r>
            <a:r>
              <a:rPr lang="zh-CN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指的是相似的例子，也就是正例，映射到单位超球面后，应该有接近的特征，也即是说，在超球面上距离比较近；所谓“</a:t>
            </a:r>
            <a:r>
              <a:rPr lang="en" altLang="zh-CN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Uniformity”</a:t>
            </a:r>
            <a:r>
              <a:rPr lang="zh-CN" altLang="en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，</a:t>
            </a:r>
            <a:r>
              <a:rPr lang="zh-CN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指的是系统应该倾向在特征里保留尽可能多的信息，这等价于使得映射到单位超球面的特征，尽可能均匀地分布在球面上，分布得越均匀，意味着保留的信息越充分。</a:t>
            </a:r>
            <a:endParaRPr lang="en-US" altLang="zh-CN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CN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有了这两种性质后，就可以很容易的用线性分类器切分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324326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7" name="Google Shape;15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dirty="0"/>
              <a:t>https://</a:t>
            </a:r>
            <a:r>
              <a:rPr lang="en" dirty="0" err="1"/>
              <a:t>zhuanlan.zhihu.com</a:t>
            </a:r>
            <a:r>
              <a:rPr lang="en" dirty="0"/>
              <a:t>/p/130750532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491120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7" name="Google Shape;15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altLang="zh-CN" dirty="0"/>
              <a:t>Google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293215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7" name="Google Shape;15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537727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7" name="Google Shape;15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altLang="zh-CN" dirty="0"/>
              <a:t>FAIR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CN" altLang="en-US" dirty="0"/>
              <a:t>用更多的负例</a:t>
            </a:r>
            <a:endParaRPr lang="en-US" altLang="zh-CN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altLang="zh-CN" dirty="0"/>
              <a:t>MoCov2:</a:t>
            </a:r>
            <a:r>
              <a:rPr lang="zh-CN" altLang="en-US" dirty="0"/>
              <a:t> 用更小的</a:t>
            </a:r>
            <a:r>
              <a:rPr lang="en-US" altLang="zh-CN" dirty="0"/>
              <a:t>batch</a:t>
            </a:r>
            <a:r>
              <a:rPr lang="zh-CN" altLang="en-US" dirty="0"/>
              <a:t>就比</a:t>
            </a:r>
            <a:r>
              <a:rPr lang="en-US" altLang="zh-CN" dirty="0" err="1"/>
              <a:t>SimCLR</a:t>
            </a:r>
            <a:r>
              <a:rPr lang="zh-CN" altLang="en-US" dirty="0"/>
              <a:t>有了更好的结果</a:t>
            </a:r>
            <a:endParaRPr lang="en-US" altLang="zh-CN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/>
              <a:t>MoCov</a:t>
            </a:r>
            <a:r>
              <a:rPr lang="en-US" altLang="zh-CN" dirty="0"/>
              <a:t>3:</a:t>
            </a:r>
            <a:r>
              <a:rPr lang="zh-CN" altLang="en-US" dirty="0"/>
              <a:t> </a:t>
            </a:r>
            <a:r>
              <a:rPr lang="en-US" altLang="zh-CN" dirty="0"/>
              <a:t>batch</a:t>
            </a:r>
            <a:r>
              <a:rPr lang="zh-CN" altLang="en-US" dirty="0"/>
              <a:t>越大</a:t>
            </a:r>
            <a:r>
              <a:rPr lang="en-US" altLang="zh-CN" dirty="0"/>
              <a:t>transformer</a:t>
            </a:r>
            <a:r>
              <a:rPr lang="zh-CN" altLang="en-US" dirty="0"/>
              <a:t>的训练越不稳定，容易陷入局部最优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074787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7" name="Google Shape;15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329560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7" name="Google Shape;15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altLang="zh-CN" dirty="0"/>
              <a:t>FAIR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CN" altLang="en-US" dirty="0"/>
              <a:t>用更少的负例</a:t>
            </a:r>
            <a:endParaRPr lang="en-US" altLang="zh-CN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CN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同时作者提出一个均分的约束 （</a:t>
            </a:r>
            <a:r>
              <a:rPr lang="en" altLang="zh-CN" sz="1100" b="0" i="1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equipartition constraint</a:t>
            </a:r>
            <a:r>
              <a:rPr lang="zh-CN" altLang="en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），</a:t>
            </a:r>
            <a:r>
              <a:rPr lang="zh-CN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同一个</a:t>
            </a:r>
            <a:r>
              <a:rPr lang="en" altLang="zh-CN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batch</a:t>
            </a:r>
            <a:r>
              <a:rPr lang="zh-CN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内的</a:t>
            </a:r>
            <a:r>
              <a:rPr lang="en" altLang="zh-CN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codes</a:t>
            </a:r>
            <a:r>
              <a:rPr lang="zh-CN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需要被均匀的分隔， 这确保不同图片的</a:t>
            </a:r>
            <a:r>
              <a:rPr lang="en" altLang="zh-CN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codes</a:t>
            </a:r>
            <a:r>
              <a:rPr lang="zh-CN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是不同的，避免所有的图片有同样的</a:t>
            </a:r>
            <a:r>
              <a:rPr lang="en" altLang="zh-CN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code</a:t>
            </a:r>
            <a:r>
              <a:rPr lang="zh-CN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的情况</a:t>
            </a:r>
            <a:endParaRPr lang="en-US" altLang="zh-CN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0938507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7" name="Google Shape;15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altLang="zh-CN" sz="1100" b="0" i="0" u="sng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3"/>
              </a:rPr>
              <a:t>BYOL - Bootstrap your own latent: A new approach to self-supervised Learning</a:t>
            </a:r>
            <a:endParaRPr lang="en" altLang="zh-CN" sz="1100" b="0" i="0" u="sng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altLang="zh-CN" sz="1100" b="0" i="0" u="sng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4"/>
              </a:rPr>
              <a:t>SimSiam - Exploring Simple Siamese Representation Learning</a:t>
            </a:r>
            <a:endParaRPr lang="en" altLang="zh-CN" sz="1100" b="0" i="0" u="sng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CN" altLang="en" sz="1100" b="0" i="0" u="sng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对于</a:t>
            </a:r>
            <a:r>
              <a:rPr lang="en-US" altLang="zh-CN" sz="1100" b="0" i="0" u="sng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theta</a:t>
            </a:r>
            <a:r>
              <a:rPr lang="zh-CN" altLang="en-US" sz="1100" b="0" i="0" u="sng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，它是</a:t>
            </a:r>
            <a:r>
              <a:rPr lang="zh-CN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神经网络模型的参数，所以自然直接用梯度下降就能优化</a:t>
            </a:r>
            <a:endParaRPr lang="en-US" altLang="zh-CN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CN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而</a:t>
            </a:r>
            <a:r>
              <a:rPr lang="en-US" altLang="zh-CN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eta</a:t>
            </a:r>
            <a:r>
              <a:rPr lang="zh-CN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可以直接求导，最终得到的最优值是</a:t>
            </a:r>
            <a:r>
              <a:rPr lang="zh-CN" alt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图片 </a:t>
            </a:r>
            <a:r>
              <a:rPr lang="en" altLang="zh-CN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x </a:t>
            </a:r>
            <a:r>
              <a:rPr lang="zh-CN" alt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增强之后，再过模型获得表示的一个平均表示</a:t>
            </a:r>
            <a:endParaRPr lang="en" altLang="zh-CN" sz="1100" b="0" i="0" u="sng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altLang="zh-CN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BYOL</a:t>
            </a:r>
            <a:r>
              <a:rPr lang="zh-CN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的作者想：如何不用负例，也能学到好的表示呢？如果共用</a:t>
            </a:r>
            <a:r>
              <a:rPr lang="en" altLang="zh-CN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encoder</a:t>
            </a:r>
            <a:r>
              <a:rPr lang="zh-CN" altLang="en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，</a:t>
            </a:r>
            <a:r>
              <a:rPr lang="zh-CN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用</a:t>
            </a:r>
            <a:r>
              <a:rPr lang="en" altLang="zh-CN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MSE</a:t>
            </a:r>
            <a:r>
              <a:rPr lang="zh-CN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作为损失，缩小相同图像不同</a:t>
            </a:r>
            <a:r>
              <a:rPr lang="en" altLang="zh-CN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view</a:t>
            </a:r>
            <a:r>
              <a:rPr lang="zh-CN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的距离，肯定会坍缩。而作者发现如果把其中一个</a:t>
            </a:r>
            <a:r>
              <a:rPr lang="en" altLang="zh-CN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encoder</a:t>
            </a:r>
            <a:r>
              <a:rPr lang="zh-CN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变成随机初始化的固定下来（</a:t>
            </a:r>
            <a:r>
              <a:rPr lang="en" altLang="zh-CN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stop gradient</a:t>
            </a:r>
            <a:r>
              <a:rPr lang="zh-CN" altLang="en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），</a:t>
            </a:r>
            <a:r>
              <a:rPr lang="zh-CN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就能达到</a:t>
            </a:r>
            <a:r>
              <a:rPr lang="en-US" altLang="zh-CN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18.8%</a:t>
            </a:r>
            <a:r>
              <a:rPr lang="zh-CN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的准确率</a:t>
            </a:r>
            <a:endParaRPr lang="en-US" altLang="zh-CN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CN" altLang="en-US" dirty="0"/>
              <a:t>从动力学角度看优化算法（六）：为什么</a:t>
            </a:r>
            <a:r>
              <a:rPr lang="en-US" altLang="zh-CN" dirty="0" err="1"/>
              <a:t>SimSiam</a:t>
            </a:r>
            <a:r>
              <a:rPr lang="zh-CN" altLang="en-US" dirty="0"/>
              <a:t>不退化？</a:t>
            </a:r>
            <a:r>
              <a:rPr lang="en-US" altLang="zh-CN" dirty="0"/>
              <a:t>https://</a:t>
            </a:r>
            <a:r>
              <a:rPr lang="en-US" altLang="zh-CN" dirty="0" err="1"/>
              <a:t>spaces.ac.cn</a:t>
            </a:r>
            <a:r>
              <a:rPr lang="en-US" altLang="zh-CN" dirty="0"/>
              <a:t>/archives/7980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CN" altLang="en-US" dirty="0"/>
              <a:t>非对称设计，用</a:t>
            </a:r>
            <a:r>
              <a:rPr lang="en-US" altLang="zh-CN" dirty="0"/>
              <a:t>predictor</a:t>
            </a:r>
            <a:r>
              <a:rPr lang="zh-CN" altLang="en-US" dirty="0"/>
              <a:t>去学习</a:t>
            </a:r>
            <a:r>
              <a:rPr lang="en-US" altLang="zh-CN" dirty="0"/>
              <a:t>online</a:t>
            </a:r>
            <a:r>
              <a:rPr lang="zh-CN" altLang="en-US" dirty="0"/>
              <a:t>到</a:t>
            </a:r>
            <a:r>
              <a:rPr lang="en-US" altLang="zh-CN" dirty="0"/>
              <a:t>target</a:t>
            </a:r>
            <a:r>
              <a:rPr lang="zh-CN" altLang="en-US" dirty="0"/>
              <a:t>的映射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728883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1" name="Google Shape;13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CN" altLang="en-US" dirty="0"/>
              <a:t>背景介绍：</a:t>
            </a:r>
            <a:r>
              <a:rPr lang="en-US" altLang="zh-CN" dirty="0"/>
              <a:t>2018</a:t>
            </a:r>
            <a:r>
              <a:rPr lang="zh-CN" altLang="en-US" dirty="0"/>
              <a:t>年底开始，</a:t>
            </a:r>
            <a:r>
              <a:rPr lang="en-US" altLang="zh-CN" dirty="0"/>
              <a:t>BERT</a:t>
            </a:r>
            <a:r>
              <a:rPr lang="zh-CN" altLang="en-US" dirty="0"/>
              <a:t>式自监督模型在</a:t>
            </a:r>
            <a:r>
              <a:rPr lang="en-US" altLang="zh-CN" dirty="0"/>
              <a:t>NLP</a:t>
            </a:r>
            <a:r>
              <a:rPr lang="zh-CN" altLang="en-US" dirty="0"/>
              <a:t>领域有很大的进展，开启了新的范式，减少人工标注成本，同时在各个任务都有了很大提升。对比学习则是</a:t>
            </a:r>
            <a:r>
              <a:rPr lang="en-US" altLang="zh-CN" dirty="0"/>
              <a:t>20</a:t>
            </a:r>
            <a:r>
              <a:rPr lang="zh-CN" altLang="en-US" dirty="0"/>
              <a:t>年开始由</a:t>
            </a:r>
            <a:r>
              <a:rPr lang="en-US" altLang="zh-CN" dirty="0"/>
              <a:t>CV</a:t>
            </a:r>
            <a:r>
              <a:rPr lang="zh-CN" altLang="en-US" dirty="0"/>
              <a:t>领域带起的自监督方法，甚至可以超越有监督的效果</a:t>
            </a:r>
            <a:endParaRPr lang="en-US" altLang="zh-CN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CN" altLang="en-US" dirty="0"/>
              <a:t>接下来的介绍如果有错误希望大家多多指正</a:t>
            </a: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7" name="Google Shape;15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CN" altLang="en-US" dirty="0"/>
              <a:t>不变项拉近相同样本的每个</a:t>
            </a:r>
            <a:r>
              <a:rPr lang="en-US" altLang="zh-CN" dirty="0"/>
              <a:t>feature</a:t>
            </a:r>
            <a:r>
              <a:rPr lang="zh-CN" altLang="en-US" dirty="0"/>
              <a:t>，等同于把样本拉近</a:t>
            </a:r>
            <a:endParaRPr lang="en-US" altLang="zh-CN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CN" altLang="en-US" dirty="0"/>
              <a:t>极端情况下塌缩到一个点，那所有特征都是一个常数，那不相关特征的相似度肯定不是</a:t>
            </a:r>
            <a:r>
              <a:rPr lang="en-US" altLang="zh-CN" dirty="0"/>
              <a:t>0</a:t>
            </a:r>
            <a:r>
              <a:rPr lang="zh-CN" altLang="en-US" dirty="0"/>
              <a:t>，会避免这种情况出现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008434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9" name="Google Shape;139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CN"/>
              <a:t>章节页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18233012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7" name="Google Shape;15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altLang="zh-CN" dirty="0">
                <a:solidFill>
                  <a:schemeClr val="tx1"/>
                </a:solidFill>
                <a:latin typeface="Google Sans"/>
                <a:ea typeface="Google Sans"/>
                <a:cs typeface="Google Sans"/>
                <a:sym typeface="Google Sans"/>
              </a:rPr>
              <a:t>NLP</a:t>
            </a:r>
            <a:r>
              <a:rPr lang="zh-CN" altLang="en-US" dirty="0">
                <a:solidFill>
                  <a:schemeClr val="tx1"/>
                </a:solidFill>
                <a:latin typeface="Google Sans"/>
                <a:ea typeface="Google Sans"/>
                <a:cs typeface="Google Sans"/>
                <a:sym typeface="Google Sans"/>
              </a:rPr>
              <a:t>主要体现在数据增强方法和对比策略的不同上</a:t>
            </a:r>
            <a:endParaRPr lang="en" altLang="zh-CN" dirty="0">
              <a:solidFill>
                <a:schemeClr val="tx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altLang="zh-CN" dirty="0" err="1">
                <a:solidFill>
                  <a:schemeClr val="tx1"/>
                </a:solidFill>
                <a:latin typeface="Google Sans"/>
                <a:ea typeface="Google Sans"/>
                <a:cs typeface="Google Sans"/>
                <a:sym typeface="Google Sans"/>
              </a:rPr>
              <a:t>DeCLUTR</a:t>
            </a:r>
            <a:r>
              <a:rPr lang="en" altLang="zh-CN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- Deep Contrastive Learning for Unsupervised Textual Representations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altLang="zh-CN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CT - Semantic Re-tuning with Contrastive Tension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altLang="zh-CN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CLEAR- Contrastive Learning for Sentence Representation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" sz="1100" b="0" i="0" u="none" strike="noStrike" cap="none" dirty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SG</a:t>
            </a:r>
            <a:r>
              <a:rPr lang="en-US" altLang="zh-CN" sz="1100" b="0" i="0" u="none" strike="noStrike" cap="none" dirty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-OPT</a:t>
            </a:r>
            <a:r>
              <a:rPr lang="zh-CN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 </a:t>
            </a:r>
            <a:r>
              <a:rPr lang="en-US" altLang="zh-CN" sz="1100" b="0" i="0" u="none" strike="noStrike" cap="none" dirty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-</a:t>
            </a:r>
            <a:r>
              <a:rPr lang="zh-CN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 </a:t>
            </a:r>
            <a:r>
              <a:rPr lang="en" altLang="zh-CN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Self-Guided Contrastive Learning for BERT Sentence Representations </a:t>
            </a:r>
            <a:endParaRPr lang="en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" altLang="zh-CN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ConSERT</a:t>
            </a:r>
            <a:r>
              <a:rPr lang="en" altLang="zh-CN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: A Contrastive Framework for Self-Supervised Sentence Representation Transfer </a:t>
            </a:r>
            <a:endParaRPr lang="en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" altLang="zh-CN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SimCSE</a:t>
            </a:r>
            <a:r>
              <a:rPr lang="en" altLang="zh-CN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: Simple Contrastive Learning of Sentence Embeddings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2918152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7" name="Google Shape;15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699322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7" name="Google Shape;15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9948569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7" name="Google Shape;15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4832876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9" name="Google Shape;139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CN"/>
              <a:t>章节页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61632182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7" name="Google Shape;15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CN"/>
              <a:t>内页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8795984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7" name="Google Shape;15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CN"/>
              <a:t>内页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17901843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7" name="Google Shape;15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CN" dirty="0"/>
              <a:t>内页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795460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9" name="Google Shape;139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CN"/>
              <a:t>章节页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7" name="Google Shape;15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CN" altLang="en-US" dirty="0"/>
              <a:t>欢迎大家前来和我交流，同时感谢谷歌开发者社区提供的这次机会，大家可以关注本地的</a:t>
            </a:r>
            <a:r>
              <a:rPr lang="en-US" altLang="zh-CN" dirty="0"/>
              <a:t>GDG</a:t>
            </a:r>
            <a:r>
              <a:rPr lang="zh-CN" altLang="en-US" dirty="0"/>
              <a:t>公众号，多多参加线上和线下活动，可以认识不少有意思的小伙伴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4297009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2" name="Google Shape;162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CN"/>
              <a:t>尾页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7" name="Google Shape;15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CN" altLang="en-US" dirty="0"/>
              <a:t>像素级别特征真的重要吗？一个有名的例子是，如果让你画一美元，你可能只画成左边这样，但如果给你一张一美元照着画，你会画成右边这样。</a:t>
            </a:r>
            <a:endParaRPr lang="en-US" altLang="zh-CN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7" name="Google Shape;15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790702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7" name="Google Shape;15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CN" altLang="en-US" dirty="0"/>
              <a:t>每个样本有</a:t>
            </a:r>
            <a:r>
              <a:rPr lang="en-US" altLang="zh-CN" dirty="0"/>
              <a:t>1</a:t>
            </a:r>
            <a:r>
              <a:rPr lang="zh-CN" altLang="en-US" dirty="0"/>
              <a:t>个正例，</a:t>
            </a:r>
            <a:r>
              <a:rPr lang="en-US" altLang="zh-CN" dirty="0"/>
              <a:t>bsz-1</a:t>
            </a:r>
            <a:r>
              <a:rPr lang="zh-CN" altLang="en-US" dirty="0"/>
              <a:t>个负例，相当于进行一个多分类任务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151424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7" name="Google Shape;15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54325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7" name="Google Shape;15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CN" altLang="en-US" sz="1400" b="0" i="0" u="none" strike="noStrike" cap="none" dirty="0">
                <a:solidFill>
                  <a:schemeClr val="tx1"/>
                </a:solidFill>
                <a:latin typeface="Google Sans"/>
                <a:sym typeface="Arial"/>
              </a:rPr>
              <a:t>参考：</a:t>
            </a:r>
            <a:r>
              <a:rPr lang="en" altLang="zh-CN" sz="1400" b="0" i="0" u="none" strike="noStrike" cap="none" dirty="0">
                <a:solidFill>
                  <a:schemeClr val="tx1"/>
                </a:solidFill>
                <a:latin typeface="Google Sans"/>
                <a:sym typeface="Arial"/>
              </a:rPr>
              <a:t>https://</a:t>
            </a:r>
            <a:r>
              <a:rPr lang="en" altLang="zh-CN" sz="1400" b="0" i="0" u="none" strike="noStrike" cap="none" dirty="0" err="1">
                <a:solidFill>
                  <a:schemeClr val="tx1"/>
                </a:solidFill>
                <a:latin typeface="Google Sans"/>
                <a:sym typeface="Arial"/>
              </a:rPr>
              <a:t>zhuanlan.zhihu.com</a:t>
            </a:r>
            <a:r>
              <a:rPr lang="en" altLang="zh-CN" sz="1400" b="0" i="0" u="none" strike="noStrike" cap="none" dirty="0">
                <a:solidFill>
                  <a:schemeClr val="tx1"/>
                </a:solidFill>
                <a:latin typeface="Google Sans"/>
                <a:sym typeface="Arial"/>
              </a:rPr>
              <a:t>/p/334772391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CN" altLang="en-US" sz="1100" b="0" i="0" u="none" strike="noStrike" cap="none" dirty="0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rPr>
              <a:t>深度学习的互信息</a:t>
            </a:r>
            <a:r>
              <a:rPr lang="en-US" altLang="zh-CN" sz="1100" b="0" i="0" u="none" strike="noStrike" cap="none" dirty="0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r>
              <a:rPr lang="zh-CN" altLang="en-US" sz="1100" b="0" i="0" u="none" strike="noStrike" cap="none" dirty="0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rPr>
              <a:t>无监督特征提取：</a:t>
            </a:r>
            <a:r>
              <a:rPr lang="en" altLang="zh-CN" sz="1100" b="0" i="0" u="none" strike="noStrike" cap="none" dirty="0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rPr>
              <a:t>https://</a:t>
            </a:r>
            <a:r>
              <a:rPr lang="en" altLang="zh-CN" sz="1100" b="0" i="0" u="none" strike="noStrike" cap="none" dirty="0" err="1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rPr>
              <a:t>kexue.fm</a:t>
            </a:r>
            <a:r>
              <a:rPr lang="en" altLang="zh-CN" sz="1100" b="0" i="0" u="none" strike="noStrike" cap="none" dirty="0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rPr>
              <a:t>/archives/6024</a:t>
            </a:r>
            <a:endParaRPr lang="en-US" altLang="zh-CN" sz="1400" b="0" i="0" u="none" strike="noStrike" cap="none" dirty="0">
              <a:solidFill>
                <a:schemeClr val="tx1"/>
              </a:solidFill>
              <a:latin typeface="Google Sans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CN" altLang="en-US" sz="1400" b="0" i="0" u="none" strike="noStrike" cap="none" dirty="0">
                <a:solidFill>
                  <a:schemeClr val="tx1"/>
                </a:solidFill>
                <a:latin typeface="Google Sans"/>
                <a:sym typeface="Arial"/>
              </a:rPr>
              <a:t>互信息：我们知道了</a:t>
            </a:r>
            <a:r>
              <a:rPr lang="en-US" altLang="zh-CN" sz="1400" b="0" i="0" u="none" strike="noStrike" cap="none" dirty="0">
                <a:solidFill>
                  <a:schemeClr val="tx1"/>
                </a:solidFill>
                <a:latin typeface="Google Sans"/>
                <a:sym typeface="Arial"/>
              </a:rPr>
              <a:t>Z</a:t>
            </a:r>
            <a:r>
              <a:rPr lang="zh-CN" altLang="en-US" sz="1400" b="0" i="0" u="none" strike="noStrike" cap="none" dirty="0">
                <a:solidFill>
                  <a:schemeClr val="tx1"/>
                </a:solidFill>
                <a:latin typeface="Google Sans"/>
                <a:sym typeface="Arial"/>
              </a:rPr>
              <a:t>之后，</a:t>
            </a:r>
            <a:r>
              <a:rPr lang="en-US" altLang="zh-CN" sz="1400" b="0" i="0" u="none" strike="noStrike" cap="none" dirty="0">
                <a:solidFill>
                  <a:schemeClr val="tx1"/>
                </a:solidFill>
                <a:latin typeface="Google Sans"/>
                <a:sym typeface="Arial"/>
              </a:rPr>
              <a:t>X</a:t>
            </a:r>
            <a:r>
              <a:rPr lang="zh-CN" altLang="en-US" sz="1400" b="0" i="0" u="none" strike="noStrike" cap="none" dirty="0">
                <a:solidFill>
                  <a:schemeClr val="tx1"/>
                </a:solidFill>
                <a:latin typeface="Google Sans"/>
                <a:sym typeface="Arial"/>
              </a:rPr>
              <a:t>的信息量减少了多少</a:t>
            </a:r>
            <a:endParaRPr lang="en-US" altLang="zh-CN" sz="1400" b="0" i="0" u="none" strike="noStrike" cap="none" dirty="0">
              <a:solidFill>
                <a:schemeClr val="tx1"/>
              </a:solidFill>
              <a:latin typeface="Google Sans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altLang="zh-CN" sz="1400" b="0" i="0" u="none" strike="noStrike" cap="none" dirty="0">
                <a:solidFill>
                  <a:schemeClr val="tx1"/>
                </a:solidFill>
                <a:latin typeface="Google Sans"/>
                <a:sym typeface="Arial"/>
              </a:rPr>
              <a:t>NCE</a:t>
            </a:r>
            <a:r>
              <a:rPr lang="zh-CN" altLang="en-US" sz="1400" b="0" i="0" u="none" strike="noStrike" cap="none" dirty="0">
                <a:solidFill>
                  <a:schemeClr val="tx1"/>
                </a:solidFill>
                <a:latin typeface="Google Sans"/>
                <a:sym typeface="Arial"/>
              </a:rPr>
              <a:t>：比如</a:t>
            </a:r>
            <a:r>
              <a:rPr lang="en-US" altLang="zh-CN" sz="1400" b="0" i="0" u="none" strike="noStrike" cap="none" dirty="0">
                <a:solidFill>
                  <a:schemeClr val="tx1"/>
                </a:solidFill>
                <a:latin typeface="Google Sans"/>
                <a:sym typeface="Arial"/>
              </a:rPr>
              <a:t>word2vec</a:t>
            </a:r>
            <a:r>
              <a:rPr lang="zh-CN" altLang="en-US" sz="1400" b="0" i="0" u="none" strike="noStrike" cap="none" dirty="0">
                <a:solidFill>
                  <a:schemeClr val="tx1"/>
                </a:solidFill>
                <a:latin typeface="Google Sans"/>
                <a:sym typeface="Arial"/>
              </a:rPr>
              <a:t>中，我们希望根据上下文预测当前是哪个词，输出它的概率，在计算</a:t>
            </a:r>
            <a:r>
              <a:rPr lang="en-US" altLang="zh-CN" sz="1400" b="0" i="0" u="none" strike="noStrike" cap="none" dirty="0" err="1">
                <a:solidFill>
                  <a:schemeClr val="tx1"/>
                </a:solidFill>
                <a:latin typeface="Google Sans"/>
                <a:sym typeface="Arial"/>
              </a:rPr>
              <a:t>softmax</a:t>
            </a:r>
            <a:r>
              <a:rPr lang="zh-CN" altLang="en-US" sz="1400" b="0" i="0" u="none" strike="noStrike" cap="none" dirty="0">
                <a:solidFill>
                  <a:schemeClr val="tx1"/>
                </a:solidFill>
                <a:latin typeface="Google Sans"/>
                <a:sym typeface="Arial"/>
              </a:rPr>
              <a:t>时分母就是所有词的概率，这个计算量在之前是很大的。</a:t>
            </a:r>
            <a:r>
              <a:rPr lang="en-US" altLang="zh-CN" sz="1400" b="0" i="0" u="none" strike="noStrike" cap="none" dirty="0">
                <a:solidFill>
                  <a:schemeClr val="tx1"/>
                </a:solidFill>
                <a:latin typeface="Google Sans"/>
                <a:sym typeface="Arial"/>
              </a:rPr>
              <a:t>NCE</a:t>
            </a:r>
            <a:r>
              <a:rPr lang="zh-CN" altLang="en-US" sz="1400" b="0" i="0" u="none" strike="noStrike" cap="none" dirty="0">
                <a:solidFill>
                  <a:schemeClr val="tx1"/>
                </a:solidFill>
                <a:latin typeface="Google Sans"/>
                <a:sym typeface="Arial"/>
              </a:rPr>
              <a:t>则是用一定数量的二分类来解决问题，分别对</a:t>
            </a:r>
            <a:r>
              <a:rPr lang="en-US" altLang="zh-CN" sz="1400" b="0" i="0" u="none" strike="noStrike" cap="none" dirty="0">
                <a:solidFill>
                  <a:schemeClr val="tx1"/>
                </a:solidFill>
                <a:latin typeface="Google Sans"/>
                <a:sym typeface="Arial"/>
              </a:rPr>
              <a:t>1</a:t>
            </a:r>
            <a:r>
              <a:rPr lang="zh-CN" altLang="en-US" sz="1400" b="0" i="0" u="none" strike="noStrike" cap="none" dirty="0">
                <a:solidFill>
                  <a:schemeClr val="tx1"/>
                </a:solidFill>
                <a:latin typeface="Google Sans"/>
                <a:sym typeface="Arial"/>
              </a:rPr>
              <a:t>个正例和多个负例进行二分类，求解出的模型参数可以近似之前直接用最大似然估计的结果，并且负例越多越接近</a:t>
            </a:r>
            <a:endParaRPr lang="en-US" altLang="zh-CN" sz="1400" b="0" i="0" u="none" strike="noStrike" cap="none" dirty="0">
              <a:solidFill>
                <a:schemeClr val="tx1"/>
              </a:solidFill>
              <a:latin typeface="Google Sans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altLang="zh-CN" sz="1400" b="0" i="0" u="none" strike="noStrike" cap="none" dirty="0" err="1">
                <a:solidFill>
                  <a:schemeClr val="tx1"/>
                </a:solidFill>
                <a:latin typeface="Google Sans"/>
                <a:sym typeface="Arial"/>
              </a:rPr>
              <a:t>InfoNCE</a:t>
            </a:r>
            <a:r>
              <a:rPr lang="zh-CN" altLang="en-US" sz="1400" b="0" i="0" u="none" strike="noStrike" cap="none" dirty="0">
                <a:solidFill>
                  <a:schemeClr val="tx1"/>
                </a:solidFill>
                <a:latin typeface="Google Sans"/>
                <a:sym typeface="Arial"/>
              </a:rPr>
              <a:t>：认为条件概率过于关注局部特征，把优化目标从条件概率变为了互信息，因为互信息更关注高维特征</a:t>
            </a:r>
            <a:endParaRPr sz="1400" b="0" i="0" u="none" strike="noStrike" cap="none" dirty="0">
              <a:solidFill>
                <a:schemeClr val="tx1"/>
              </a:solidFill>
              <a:latin typeface="Google San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36541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7" name="Google Shape;15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CN" altLang="en-US" sz="1400" b="0" i="0" u="none" strike="noStrike" cap="none" dirty="0">
                <a:solidFill>
                  <a:schemeClr val="tx1"/>
                </a:solidFill>
                <a:latin typeface="Google Sans"/>
                <a:sym typeface="Arial"/>
              </a:rPr>
              <a:t>带有参数</a:t>
            </a:r>
            <a:r>
              <a:rPr lang="en-US" altLang="zh-CN" sz="1400" b="0" i="0" u="none" strike="noStrike" cap="none" dirty="0">
                <a:solidFill>
                  <a:schemeClr val="tx1"/>
                </a:solidFill>
                <a:latin typeface="Google Sans"/>
                <a:sym typeface="Arial"/>
              </a:rPr>
              <a:t>w</a:t>
            </a:r>
            <a:r>
              <a:rPr lang="zh-CN" altLang="en-US" sz="1400" b="0" i="0" u="none" strike="noStrike" cap="none" dirty="0">
                <a:solidFill>
                  <a:schemeClr val="tx1"/>
                </a:solidFill>
                <a:latin typeface="Google Sans"/>
                <a:sym typeface="Arial"/>
              </a:rPr>
              <a:t>的话不好扩展，无法增加新的类别</a:t>
            </a:r>
            <a:endParaRPr sz="1400" b="0" i="0" u="none" strike="noStrike" cap="none" dirty="0">
              <a:solidFill>
                <a:schemeClr val="tx1"/>
              </a:solidFill>
              <a:latin typeface="Google San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32813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竖排标题和文本">
  <p:cSld name="竖排标题和文本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73724" y="592852"/>
            <a:ext cx="7923489" cy="41795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空白" type="blank">
  <p:cSld name="BLANK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内容与标题" type="objTx">
  <p:cSld name="OBJECT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7" name="Google Shape;67;p14"/>
          <p:cNvSpPr txBox="1">
            <a:spLocks noGrp="1"/>
          </p:cNvSpPr>
          <p:nvPr>
            <p:ph type="body" idx="1"/>
          </p:nvPr>
        </p:nvSpPr>
        <p:spPr>
          <a:xfrm>
            <a:off x="3887788" y="741363"/>
            <a:ext cx="4629150" cy="3654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" name="Google Shape;68;p14"/>
          <p:cNvSpPr txBox="1">
            <a:spLocks noGrp="1"/>
          </p:cNvSpPr>
          <p:nvPr>
            <p:ph type="body" idx="2"/>
          </p:nvPr>
        </p:nvSpPr>
        <p:spPr>
          <a:xfrm>
            <a:off x="630238" y="1543050"/>
            <a:ext cx="2949575" cy="2859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" name="Google Shape;69;p1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Google Shape;70;p1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" name="Google Shape;71;p1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标题和竖排文本">
  <p:cSld name="标题和竖排文本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486792" y="834013"/>
            <a:ext cx="5482951" cy="36864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chemeClr val="lt1"/>
        </a:solid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9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87" name="Google Shape;87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91" name="Google Shape;91;p20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92" name="Google Shape;92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2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8" name="Google Shape;98;p22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99" name="Google Shape;99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02" name="Google Shape;102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图片与标题">
  <p:cSld name="1_图片与标题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p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62330" y="1241005"/>
            <a:ext cx="9144000" cy="41687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27076" y="4504619"/>
            <a:ext cx="3137171" cy="4492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24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06" name="Google Shape;106;p24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07" name="Google Shape;107;p24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8" name="Google Shape;108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5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111" name="Google Shape;111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6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14" name="Google Shape;114;p2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15" name="Google Shape;115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竖排标题和文本">
  <p:cSld name="1_竖排标题和文本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77864" y="592852"/>
            <a:ext cx="7923489" cy="41795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04115" y="1939502"/>
            <a:ext cx="2959835" cy="6507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标题幻灯片" type="title">
  <p:cSld name="TITLE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7"/>
          <p:cNvSpPr txBox="1"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4" name="Google Shape;24;p7"/>
          <p:cNvSpPr txBox="1"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1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" name="Google Shape;25;p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" name="Google Shape;26;p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" name="Google Shape;27;p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标题和内容" type="obj">
  <p:cSld name="OBJEC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8"/>
          <p:cNvSpPr txBox="1"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0" name="Google Shape;30;p8"/>
          <p:cNvSpPr txBox="1">
            <a:spLocks noGrp="1"/>
          </p:cNvSpPr>
          <p:nvPr>
            <p:ph type="body"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" name="Google Shape;31;p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" name="Google Shape;32;p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" name="Google Shape;33;p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节标题" type="secHead">
  <p:cSld name="SECTION_HEADER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9"/>
          <p:cNvSpPr txBox="1">
            <a:spLocks noGrp="1"/>
          </p:cNvSpPr>
          <p:nvPr>
            <p:ph type="title"/>
          </p:nvPr>
        </p:nvSpPr>
        <p:spPr>
          <a:xfrm>
            <a:off x="623888" y="1282700"/>
            <a:ext cx="7886700" cy="2139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6" name="Google Shape;36;p9"/>
          <p:cNvSpPr txBox="1">
            <a:spLocks noGrp="1"/>
          </p:cNvSpPr>
          <p:nvPr>
            <p:ph type="body" idx="1"/>
          </p:nvPr>
        </p:nvSpPr>
        <p:spPr>
          <a:xfrm>
            <a:off x="623888" y="3441700"/>
            <a:ext cx="7886700" cy="1125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两项内容" type="twoObj">
  <p:cSld name="TWO_OBJECTS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0"/>
          <p:cNvSpPr txBox="1"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628650" y="1370013"/>
            <a:ext cx="3867150" cy="3262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body" idx="2"/>
          </p:nvPr>
        </p:nvSpPr>
        <p:spPr>
          <a:xfrm>
            <a:off x="4648200" y="1370013"/>
            <a:ext cx="3867150" cy="3262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" name="Google Shape;44;p1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" name="Google Shape;45;p10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" name="Google Shape;46;p1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比较" type="twoTxTwoObj">
  <p:cSld name="TWO_OBJECTS_WITH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1"/>
          <p:cNvSpPr txBox="1">
            <a:spLocks noGrp="1"/>
          </p:cNvSpPr>
          <p:nvPr>
            <p:ph type="title"/>
          </p:nvPr>
        </p:nvSpPr>
        <p:spPr>
          <a:xfrm>
            <a:off x="630238" y="274638"/>
            <a:ext cx="7886700" cy="993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9" name="Google Shape;49;p11"/>
          <p:cNvSpPr txBox="1">
            <a:spLocks noGrp="1"/>
          </p:cNvSpPr>
          <p:nvPr>
            <p:ph type="body" idx="1"/>
          </p:nvPr>
        </p:nvSpPr>
        <p:spPr>
          <a:xfrm>
            <a:off x="630238" y="1260475"/>
            <a:ext cx="3868737" cy="619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" name="Google Shape;50;p11"/>
          <p:cNvSpPr txBox="1">
            <a:spLocks noGrp="1"/>
          </p:cNvSpPr>
          <p:nvPr>
            <p:ph type="body" idx="2"/>
          </p:nvPr>
        </p:nvSpPr>
        <p:spPr>
          <a:xfrm>
            <a:off x="630238" y="1879600"/>
            <a:ext cx="3868737" cy="2762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" name="Google Shape;51;p11"/>
          <p:cNvSpPr txBox="1">
            <a:spLocks noGrp="1"/>
          </p:cNvSpPr>
          <p:nvPr>
            <p:ph type="body" idx="3"/>
          </p:nvPr>
        </p:nvSpPr>
        <p:spPr>
          <a:xfrm>
            <a:off x="4629150" y="1260475"/>
            <a:ext cx="3887788" cy="619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body" idx="4"/>
          </p:nvPr>
        </p:nvSpPr>
        <p:spPr>
          <a:xfrm>
            <a:off x="4629150" y="1879600"/>
            <a:ext cx="3887788" cy="2762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" name="Google Shape;53;p1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" name="Google Shape;54;p1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" name="Google Shape;55;p1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仅标题" type="titleOnly">
  <p:cSld name="TITLE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8" name="Google Shape;58;p1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" name="Google Shape;59;p1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" name="Google Shape;60;p1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7.pn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" name="Google Shape;76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77" name="Google Shape;77;p16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7549240" y="4381082"/>
            <a:ext cx="1373496" cy="553184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hyperlink" Target="https://openaccess.thecvf.com/content_CVPR_2019/papers/Ye_Unsupervised_Embedding_Learning_via_Invariant_and_Spreading_Instance_Feature_CVPR_2019_paper.pdf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6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github.com/leerumor/contrastive_learning_codes/blob/main" TargetMode="External"/><Relationship Id="rId5" Type="http://schemas.openxmlformats.org/officeDocument/2006/relationships/hyperlink" Target="https://arxiv.org/pdf/2002.05709.pdf" TargetMode="Externa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tiff"/><Relationship Id="rId3" Type="http://schemas.openxmlformats.org/officeDocument/2006/relationships/image" Target="../media/image2.png"/><Relationship Id="rId7" Type="http://schemas.openxmlformats.org/officeDocument/2006/relationships/image" Target="../media/image28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link.zhihu.com/?target=https%3A//arxiv.org/abs/2104.02057" TargetMode="External"/><Relationship Id="rId5" Type="http://schemas.openxmlformats.org/officeDocument/2006/relationships/hyperlink" Target="https://arxiv.org/pdf/2003.04297.pdf" TargetMode="External"/><Relationship Id="rId4" Type="http://schemas.openxmlformats.org/officeDocument/2006/relationships/hyperlink" Target="https://arxiv.org/pdf/1911.05722.pdf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1.tiff"/><Relationship Id="rId5" Type="http://schemas.openxmlformats.org/officeDocument/2006/relationships/hyperlink" Target="https://link.zhihu.com/?target=https%3A//arxiv.org/pdf/2103.01988.pdf" TargetMode="External"/><Relationship Id="rId4" Type="http://schemas.openxmlformats.org/officeDocument/2006/relationships/hyperlink" Target="https://arxiv.org/pdf/2006.09882.pdf" TargetMode="Externa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tiff"/><Relationship Id="rId3" Type="http://schemas.openxmlformats.org/officeDocument/2006/relationships/image" Target="../media/image2.png"/><Relationship Id="rId7" Type="http://schemas.openxmlformats.org/officeDocument/2006/relationships/image" Target="../media/image37.tiff"/><Relationship Id="rId12" Type="http://schemas.openxmlformats.org/officeDocument/2006/relationships/image" Target="../media/image42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6.tiff"/><Relationship Id="rId11" Type="http://schemas.openxmlformats.org/officeDocument/2006/relationships/image" Target="../media/image41.tiff"/><Relationship Id="rId5" Type="http://schemas.openxmlformats.org/officeDocument/2006/relationships/image" Target="../media/image35.png"/><Relationship Id="rId10" Type="http://schemas.openxmlformats.org/officeDocument/2006/relationships/image" Target="../media/image40.tiff"/><Relationship Id="rId4" Type="http://schemas.openxmlformats.org/officeDocument/2006/relationships/image" Target="../media/image34.png"/><Relationship Id="rId9" Type="http://schemas.openxmlformats.org/officeDocument/2006/relationships/image" Target="../media/image39.tif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hyperlink" Target="https://arxiv.org/abs/2103.03230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hyperlink" Target="https://arxiv.org/abs/2105.11741" TargetMode="External"/><Relationship Id="rId3" Type="http://schemas.openxmlformats.org/officeDocument/2006/relationships/image" Target="../media/image2.png"/><Relationship Id="rId7" Type="http://schemas.openxmlformats.org/officeDocument/2006/relationships/hyperlink" Target="https://arxiv.org/abs/2106.07345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arxiv.org/abs/2012.15466" TargetMode="External"/><Relationship Id="rId5" Type="http://schemas.openxmlformats.org/officeDocument/2006/relationships/hyperlink" Target="https://openreview.net/pdf?id=Ov_sMNau-PF" TargetMode="External"/><Relationship Id="rId4" Type="http://schemas.openxmlformats.org/officeDocument/2006/relationships/hyperlink" Target="https://arxiv.org/abs/2006.03659v2" TargetMode="External"/><Relationship Id="rId9" Type="http://schemas.openxmlformats.org/officeDocument/2006/relationships/hyperlink" Target="https://arxiv.org/abs/2104.08821v1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7.tiff"/><Relationship Id="rId5" Type="http://schemas.openxmlformats.org/officeDocument/2006/relationships/image" Target="../media/image46.tiff"/><Relationship Id="rId4" Type="http://schemas.openxmlformats.org/officeDocument/2006/relationships/hyperlink" Target="https://arxiv.org/abs/2105.11741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8.tiff"/><Relationship Id="rId4" Type="http://schemas.openxmlformats.org/officeDocument/2006/relationships/hyperlink" Target="https://arxiv.org/abs/2011.01403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9.png"/><Relationship Id="rId4" Type="http://schemas.openxmlformats.org/officeDocument/2006/relationships/hyperlink" Target="https://arxiv.org/pdf/2009.14167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2.jp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1.tiff"/><Relationship Id="rId4" Type="http://schemas.openxmlformats.org/officeDocument/2006/relationships/image" Target="../media/image10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3.png"/><Relationship Id="rId4" Type="http://schemas.openxmlformats.org/officeDocument/2006/relationships/image" Target="../media/image12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2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4.png"/><Relationship Id="rId5" Type="http://schemas.openxmlformats.org/officeDocument/2006/relationships/hyperlink" Target="https://arxiv.org/abs/1807.03748" TargetMode="External"/><Relationship Id="rId10" Type="http://schemas.openxmlformats.org/officeDocument/2006/relationships/image" Target="../media/image18.png"/><Relationship Id="rId4" Type="http://schemas.openxmlformats.org/officeDocument/2006/relationships/hyperlink" Target="http://proceedings.mlr.press/v9/gutmann10a/gutmann10a.pdf" TargetMode="External"/><Relationship Id="rId9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2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hyperlink" Target="https://arxiv.org/pdf/1805.01978v1.pdf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5044274" y="687414"/>
            <a:ext cx="9144000" cy="4168742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134;p30">
            <a:extLst>
              <a:ext uri="{FF2B5EF4-FFF2-40B4-BE49-F238E27FC236}">
                <a16:creationId xmlns:a16="http://schemas.microsoft.com/office/drawing/2014/main" id="{84DC4CE5-8F09-F740-BDC2-71036A477928}"/>
              </a:ext>
            </a:extLst>
          </p:cNvPr>
          <p:cNvSpPr txBox="1"/>
          <p:nvPr/>
        </p:nvSpPr>
        <p:spPr>
          <a:xfrm>
            <a:off x="311923" y="269169"/>
            <a:ext cx="4330260" cy="569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zh-CN" altLang="en-US" sz="2500" b="1" i="0" u="none" strike="noStrike" cap="none" dirty="0">
                <a:solidFill>
                  <a:srgbClr val="4285F5"/>
                </a:solidFill>
                <a:latin typeface="Google Sans"/>
                <a:ea typeface="Google Sans"/>
                <a:cs typeface="Google Sans"/>
                <a:sym typeface="Google Sans"/>
              </a:rPr>
              <a:t>对比学习框架的演变过程？</a:t>
            </a:r>
            <a:endParaRPr sz="2500" b="1" i="0" u="none" strike="noStrike" cap="none" dirty="0">
              <a:solidFill>
                <a:srgbClr val="4285F5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2" name="Google Shape;134;p30">
            <a:extLst>
              <a:ext uri="{FF2B5EF4-FFF2-40B4-BE49-F238E27FC236}">
                <a16:creationId xmlns:a16="http://schemas.microsoft.com/office/drawing/2014/main" id="{6A813E74-8DAC-0045-8749-E5ACE92F66D4}"/>
              </a:ext>
            </a:extLst>
          </p:cNvPr>
          <p:cNvSpPr txBox="1"/>
          <p:nvPr/>
        </p:nvSpPr>
        <p:spPr>
          <a:xfrm>
            <a:off x="311923" y="838525"/>
            <a:ext cx="8362951" cy="1015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lvl="0" indent="-342900">
              <a:lnSpc>
                <a:spcPct val="150000"/>
              </a:lnSpc>
              <a:buSzPts val="2500"/>
              <a:buFont typeface="+mj-lt"/>
              <a:buAutoNum type="arabicPeriod"/>
            </a:pPr>
            <a:r>
              <a:rPr lang="zh-CN" altLang="en-US" sz="1800" dirty="0">
                <a:solidFill>
                  <a:schemeClr val="tx1"/>
                </a:solidFill>
                <a:latin typeface="Google Sans"/>
                <a:ea typeface="Google Sans"/>
                <a:cs typeface="Google Sans"/>
                <a:sym typeface="Google Sans"/>
              </a:rPr>
              <a:t>最大化整体与局部的互信息</a:t>
            </a:r>
            <a:endParaRPr lang="en-US" altLang="zh-CN" sz="1800" dirty="0">
              <a:solidFill>
                <a:schemeClr val="tx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342900" lvl="0" indent="-342900">
              <a:lnSpc>
                <a:spcPct val="150000"/>
              </a:lnSpc>
              <a:buSzPts val="2500"/>
              <a:buFont typeface="+mj-lt"/>
              <a:buAutoNum type="arabicPeriod"/>
            </a:pPr>
            <a:r>
              <a:rPr lang="zh-CN" altLang="en-US" sz="1800" dirty="0">
                <a:solidFill>
                  <a:schemeClr val="tx1"/>
                </a:solidFill>
                <a:latin typeface="Google Sans"/>
                <a:ea typeface="Google Sans"/>
                <a:cs typeface="Google Sans"/>
                <a:sym typeface="Google Sans"/>
              </a:rPr>
              <a:t>最大化整体与整体的互信息</a:t>
            </a:r>
            <a:endParaRPr lang="en-US" altLang="zh-CN" sz="1800" dirty="0">
              <a:solidFill>
                <a:schemeClr val="tx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6" name="Google Shape;134;p30">
            <a:extLst>
              <a:ext uri="{FF2B5EF4-FFF2-40B4-BE49-F238E27FC236}">
                <a16:creationId xmlns:a16="http://schemas.microsoft.com/office/drawing/2014/main" id="{1E52A788-D365-D440-B223-81A9BCDDA4BD}"/>
              </a:ext>
            </a:extLst>
          </p:cNvPr>
          <p:cNvSpPr txBox="1"/>
          <p:nvPr/>
        </p:nvSpPr>
        <p:spPr>
          <a:xfrm>
            <a:off x="311923" y="1701211"/>
            <a:ext cx="7388759" cy="507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50000"/>
              </a:lnSpc>
              <a:buSzPts val="2500"/>
            </a:pPr>
            <a:r>
              <a:rPr lang="en-US" altLang="zh-CN" dirty="0">
                <a:solidFill>
                  <a:schemeClr val="tx1"/>
                </a:solidFill>
                <a:latin typeface="Google Sans"/>
                <a:ea typeface="Google Sans"/>
                <a:cs typeface="Google Sans"/>
                <a:sym typeface="Google Sans"/>
                <a:hlinkClick r:id="rId4"/>
              </a:rPr>
              <a:t>Unsupervised Embedding Learning via Invariant and Spreading</a:t>
            </a:r>
            <a:r>
              <a:rPr lang="zh-CN" altLang="en-US" dirty="0">
                <a:solidFill>
                  <a:schemeClr val="tx1"/>
                </a:solidFill>
                <a:latin typeface="Google Sans"/>
                <a:ea typeface="Google Sans"/>
                <a:cs typeface="Google Sans"/>
                <a:sym typeface="Google Sans"/>
                <a:hlinkClick r:id="rId4"/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Google Sans"/>
                <a:ea typeface="Google Sans"/>
                <a:cs typeface="Google Sans"/>
                <a:sym typeface="Google Sans"/>
                <a:hlinkClick r:id="rId4"/>
              </a:rPr>
              <a:t>Instance Feature</a:t>
            </a:r>
            <a:endParaRPr lang="en-US" altLang="zh-CN" dirty="0">
              <a:solidFill>
                <a:schemeClr val="tx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9084639C-B7D7-A14D-B514-713725F568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446" y="2361957"/>
            <a:ext cx="5748812" cy="182160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A4F11622-03F1-324A-ADED-89B81E39CC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68846" y="3579471"/>
            <a:ext cx="2463670" cy="457061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CD0597DC-7044-C44F-A586-2DEBFF837A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68846" y="3071669"/>
            <a:ext cx="2250486" cy="507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7176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1"/>
          <p:cNvSpPr/>
          <p:nvPr/>
        </p:nvSpPr>
        <p:spPr>
          <a:xfrm>
            <a:off x="-10048" y="-10048"/>
            <a:ext cx="5054321" cy="5174901"/>
          </a:xfrm>
          <a:custGeom>
            <a:avLst/>
            <a:gdLst/>
            <a:ahLst/>
            <a:cxnLst/>
            <a:rect l="l" t="t" r="r" b="b"/>
            <a:pathLst>
              <a:path w="5054321" h="5174901" extrusionOk="0">
                <a:moveTo>
                  <a:pt x="0" y="0"/>
                </a:moveTo>
                <a:lnTo>
                  <a:pt x="2692958" y="0"/>
                </a:lnTo>
                <a:lnTo>
                  <a:pt x="5054321" y="5174901"/>
                </a:lnTo>
                <a:lnTo>
                  <a:pt x="10048" y="5174901"/>
                </a:lnTo>
                <a:cubicBezTo>
                  <a:pt x="6699" y="3449934"/>
                  <a:pt x="3349" y="1724967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2" name="Google Shape;142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67055" y="1455663"/>
            <a:ext cx="3235569" cy="36977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31"/>
          <p:cNvPicPr preferRelativeResize="0"/>
          <p:nvPr/>
        </p:nvPicPr>
        <p:blipFill rotWithShape="1">
          <a:blip r:embed="rId4">
            <a:alphaModFix/>
          </a:blip>
          <a:srcRect l="55164"/>
          <a:stretch/>
        </p:blipFill>
        <p:spPr>
          <a:xfrm flipH="1">
            <a:off x="5044272" y="687425"/>
            <a:ext cx="4099726" cy="4168726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31"/>
          <p:cNvSpPr txBox="1"/>
          <p:nvPr/>
        </p:nvSpPr>
        <p:spPr>
          <a:xfrm>
            <a:off x="4405544" y="1971264"/>
            <a:ext cx="4654694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600" b="0" i="0" u="none" strike="noStrike" cap="none" dirty="0">
                <a:solidFill>
                  <a:srgbClr val="000000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THE </a:t>
            </a:r>
            <a:r>
              <a:rPr lang="en-US" altLang="zh-CN" sz="3600" b="0" i="0" u="none" strike="noStrike" cap="none" dirty="0">
                <a:solidFill>
                  <a:srgbClr val="000000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SECOND</a:t>
            </a:r>
            <a:r>
              <a:rPr lang="zh-CN" sz="3600" b="0" i="0" u="none" strike="noStrike" cap="none" dirty="0">
                <a:solidFill>
                  <a:srgbClr val="000000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 PART</a:t>
            </a:r>
            <a:endParaRPr sz="3600" b="0" i="0" u="none" strike="noStrike" cap="none" dirty="0">
              <a:solidFill>
                <a:srgbClr val="000000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145" name="Google Shape;145;p31"/>
          <p:cNvSpPr txBox="1"/>
          <p:nvPr/>
        </p:nvSpPr>
        <p:spPr>
          <a:xfrm>
            <a:off x="4405544" y="2540967"/>
            <a:ext cx="2937577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zh-CN" altLang="en-US" sz="1800" b="1" dirty="0">
                <a:solidFill>
                  <a:srgbClr val="4285F5"/>
                </a:solidFill>
                <a:latin typeface="Roboto"/>
                <a:ea typeface="Roboto"/>
                <a:cs typeface="Roboto"/>
                <a:sym typeface="Roboto"/>
              </a:rPr>
              <a:t>对比学习在</a:t>
            </a:r>
            <a:r>
              <a:rPr lang="en-US" altLang="zh-CN" sz="1800" b="1" dirty="0">
                <a:solidFill>
                  <a:srgbClr val="4285F5"/>
                </a:solidFill>
                <a:latin typeface="Roboto"/>
                <a:ea typeface="Roboto"/>
                <a:cs typeface="Roboto"/>
                <a:sym typeface="Roboto"/>
              </a:rPr>
              <a:t>CV</a:t>
            </a:r>
            <a:r>
              <a:rPr lang="zh-CN" altLang="en-US" sz="1800" b="1" dirty="0">
                <a:solidFill>
                  <a:srgbClr val="4285F5"/>
                </a:solidFill>
                <a:latin typeface="Roboto"/>
                <a:ea typeface="Roboto"/>
                <a:cs typeface="Roboto"/>
                <a:sym typeface="Roboto"/>
              </a:rPr>
              <a:t>中的应用</a:t>
            </a:r>
            <a:endParaRPr sz="1800" b="1" i="0" u="none" strike="noStrike" cap="none" dirty="0">
              <a:solidFill>
                <a:srgbClr val="4285F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6" name="Google Shape;146;p3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77273" y="1485690"/>
            <a:ext cx="2044700" cy="23241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625799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5044274" y="687414"/>
            <a:ext cx="9144000" cy="4168742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134;p30">
            <a:extLst>
              <a:ext uri="{FF2B5EF4-FFF2-40B4-BE49-F238E27FC236}">
                <a16:creationId xmlns:a16="http://schemas.microsoft.com/office/drawing/2014/main" id="{921B4E90-0EFA-3E42-9CD2-500E7C9E525B}"/>
              </a:ext>
            </a:extLst>
          </p:cNvPr>
          <p:cNvSpPr txBox="1"/>
          <p:nvPr/>
        </p:nvSpPr>
        <p:spPr>
          <a:xfrm>
            <a:off x="311922" y="269169"/>
            <a:ext cx="5072877" cy="569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zh-CN" altLang="en-US" sz="2500" b="1" dirty="0">
                <a:solidFill>
                  <a:srgbClr val="4285F5"/>
                </a:solidFill>
                <a:latin typeface="Google Sans"/>
                <a:ea typeface="Google Sans"/>
                <a:cs typeface="Google Sans"/>
                <a:sym typeface="Google Sans"/>
              </a:rPr>
              <a:t>什么是好的对比学习？</a:t>
            </a:r>
            <a:endParaRPr sz="2500" b="1" i="0" u="none" strike="noStrike" cap="none" dirty="0">
              <a:solidFill>
                <a:srgbClr val="4285F5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E9CBEC2-FFF8-554F-9F65-895610BE64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1624" y="858034"/>
            <a:ext cx="6687671" cy="3427431"/>
          </a:xfrm>
          <a:prstGeom prst="rect">
            <a:avLst/>
          </a:prstGeom>
        </p:spPr>
      </p:pic>
      <p:sp>
        <p:nvSpPr>
          <p:cNvPr id="6" name="Google Shape;134;p30">
            <a:extLst>
              <a:ext uri="{FF2B5EF4-FFF2-40B4-BE49-F238E27FC236}">
                <a16:creationId xmlns:a16="http://schemas.microsoft.com/office/drawing/2014/main" id="{EDDD8480-C6D6-C641-B7B3-7335219CBEB6}"/>
              </a:ext>
            </a:extLst>
          </p:cNvPr>
          <p:cNvSpPr txBox="1"/>
          <p:nvPr/>
        </p:nvSpPr>
        <p:spPr>
          <a:xfrm>
            <a:off x="273983" y="4643513"/>
            <a:ext cx="8362951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50000"/>
              </a:lnSpc>
              <a:buSzPts val="2500"/>
            </a:pPr>
            <a:r>
              <a:rPr lang="zh-CN" altLang="en-US" sz="1200" i="0" u="none" strike="noStrike" cap="none" dirty="0">
                <a:solidFill>
                  <a:schemeClr val="bg1">
                    <a:lumMod val="75000"/>
                  </a:schemeClr>
                </a:solidFill>
                <a:latin typeface="Google Sans"/>
                <a:ea typeface="Google Sans"/>
                <a:cs typeface="Google Sans"/>
                <a:sym typeface="Google Sans"/>
              </a:rPr>
              <a:t>参考：</a:t>
            </a:r>
            <a:r>
              <a:rPr lang="en" altLang="zh-CN" sz="1200" dirty="0">
                <a:solidFill>
                  <a:schemeClr val="bg1">
                    <a:lumMod val="75000"/>
                  </a:schemeClr>
                </a:solidFill>
                <a:latin typeface="Google Sans"/>
                <a:ea typeface="Google Sans"/>
                <a:cs typeface="Google Sans"/>
                <a:sym typeface="Google Sans"/>
              </a:rPr>
              <a:t>https://</a:t>
            </a:r>
            <a:r>
              <a:rPr lang="en" altLang="zh-CN" sz="1200" dirty="0" err="1">
                <a:solidFill>
                  <a:schemeClr val="bg1">
                    <a:lumMod val="75000"/>
                  </a:schemeClr>
                </a:solidFill>
                <a:latin typeface="Google Sans"/>
                <a:ea typeface="Google Sans"/>
                <a:cs typeface="Google Sans"/>
                <a:sym typeface="Google Sans"/>
              </a:rPr>
              <a:t>zhuanlan.zhihu.com</a:t>
            </a:r>
            <a:r>
              <a:rPr lang="en" altLang="zh-CN" sz="1200" dirty="0">
                <a:solidFill>
                  <a:schemeClr val="bg1">
                    <a:lumMod val="75000"/>
                  </a:schemeClr>
                </a:solidFill>
                <a:latin typeface="Google Sans"/>
                <a:ea typeface="Google Sans"/>
                <a:cs typeface="Google Sans"/>
                <a:sym typeface="Google Sans"/>
              </a:rPr>
              <a:t>/p/367290573</a:t>
            </a:r>
            <a:endParaRPr lang="en-US" altLang="zh-CN" sz="1200" i="0" u="none" strike="noStrike" cap="none" dirty="0">
              <a:solidFill>
                <a:schemeClr val="bg1">
                  <a:lumMod val="75000"/>
                </a:schemeClr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10935816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5044274" y="687414"/>
            <a:ext cx="9144000" cy="4168742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134;p30">
            <a:extLst>
              <a:ext uri="{FF2B5EF4-FFF2-40B4-BE49-F238E27FC236}">
                <a16:creationId xmlns:a16="http://schemas.microsoft.com/office/drawing/2014/main" id="{921B4E90-0EFA-3E42-9CD2-500E7C9E525B}"/>
              </a:ext>
            </a:extLst>
          </p:cNvPr>
          <p:cNvSpPr txBox="1"/>
          <p:nvPr/>
        </p:nvSpPr>
        <p:spPr>
          <a:xfrm>
            <a:off x="311922" y="269169"/>
            <a:ext cx="5072877" cy="569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zh-CN" altLang="en-US" sz="2500" b="1" dirty="0">
                <a:solidFill>
                  <a:srgbClr val="4285F5"/>
                </a:solidFill>
                <a:latin typeface="Google Sans"/>
                <a:ea typeface="Google Sans"/>
                <a:cs typeface="Google Sans"/>
                <a:sym typeface="Google Sans"/>
              </a:rPr>
              <a:t>对比学习如何优化？</a:t>
            </a:r>
            <a:endParaRPr sz="2500" b="1" i="0" u="none" strike="noStrike" cap="none" dirty="0">
              <a:solidFill>
                <a:srgbClr val="4285F5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" name="Google Shape;134;p30">
            <a:extLst>
              <a:ext uri="{FF2B5EF4-FFF2-40B4-BE49-F238E27FC236}">
                <a16:creationId xmlns:a16="http://schemas.microsoft.com/office/drawing/2014/main" id="{E74BD5CD-C8ED-E444-A294-44CBB4ED057E}"/>
              </a:ext>
            </a:extLst>
          </p:cNvPr>
          <p:cNvSpPr txBox="1"/>
          <p:nvPr/>
        </p:nvSpPr>
        <p:spPr>
          <a:xfrm>
            <a:off x="781049" y="1366574"/>
            <a:ext cx="8362951" cy="18466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50000"/>
              </a:lnSpc>
              <a:buSzPts val="2500"/>
            </a:pPr>
            <a:r>
              <a:rPr lang="zh-CN" altLang="en-US" sz="1800" i="0" u="none" strike="noStrike" cap="none" dirty="0">
                <a:solidFill>
                  <a:schemeClr val="tx1"/>
                </a:solidFill>
                <a:latin typeface="Google Sans"/>
                <a:ea typeface="Google Sans"/>
                <a:cs typeface="Google Sans"/>
                <a:sym typeface="Google Sans"/>
              </a:rPr>
              <a:t>防止塌缩是对比学习的重点：</a:t>
            </a:r>
            <a:endParaRPr lang="en-US" altLang="zh-CN" sz="1800" i="0" u="none" strike="noStrike" cap="none" dirty="0">
              <a:solidFill>
                <a:schemeClr val="tx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342900" lvl="0" indent="-342900">
              <a:lnSpc>
                <a:spcPct val="150000"/>
              </a:lnSpc>
              <a:buSzPts val="2500"/>
              <a:buAutoNum type="arabicPeriod"/>
            </a:pPr>
            <a:r>
              <a:rPr lang="zh-CN" altLang="en-US" sz="1800" dirty="0">
                <a:solidFill>
                  <a:schemeClr val="tx1"/>
                </a:solidFill>
                <a:latin typeface="Google Sans"/>
                <a:ea typeface="Google Sans"/>
                <a:cs typeface="Google Sans"/>
                <a:sym typeface="Google Sans"/>
              </a:rPr>
              <a:t>基于负例的对比学习方法</a:t>
            </a:r>
            <a:endParaRPr lang="en-US" altLang="zh-CN" sz="1800" dirty="0">
              <a:solidFill>
                <a:schemeClr val="tx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342900" lvl="0" indent="-342900">
              <a:lnSpc>
                <a:spcPct val="150000"/>
              </a:lnSpc>
              <a:buSzPts val="2500"/>
              <a:buAutoNum type="arabicPeriod"/>
            </a:pPr>
            <a:r>
              <a:rPr lang="zh-CN" altLang="en-US" sz="1800" i="0" u="none" strike="noStrike" cap="none" dirty="0">
                <a:solidFill>
                  <a:schemeClr val="tx1"/>
                </a:solidFill>
                <a:latin typeface="Google Sans"/>
                <a:ea typeface="Google Sans"/>
                <a:cs typeface="Google Sans"/>
                <a:sym typeface="Google Sans"/>
              </a:rPr>
              <a:t>基于</a:t>
            </a:r>
            <a:r>
              <a:rPr lang="en-US" altLang="zh-CN" sz="1800" i="0" u="none" strike="noStrike" cap="none" dirty="0">
                <a:solidFill>
                  <a:schemeClr val="tx1"/>
                </a:solidFill>
                <a:latin typeface="Google Sans"/>
                <a:ea typeface="Google Sans"/>
                <a:cs typeface="Google Sans"/>
                <a:sym typeface="Google Sans"/>
              </a:rPr>
              <a:t>Stop-gradient/</a:t>
            </a:r>
            <a:r>
              <a:rPr lang="zh-CN" altLang="en-US" sz="1800" i="0" u="none" strike="noStrike" cap="none" dirty="0">
                <a:solidFill>
                  <a:schemeClr val="tx1"/>
                </a:solidFill>
                <a:latin typeface="Google Sans"/>
                <a:ea typeface="Google Sans"/>
                <a:cs typeface="Google Sans"/>
                <a:sym typeface="Google Sans"/>
              </a:rPr>
              <a:t>不对称网络的对比学习方法</a:t>
            </a:r>
            <a:endParaRPr lang="en-US" altLang="zh-CN" sz="1800" i="0" u="none" strike="noStrike" cap="none" dirty="0">
              <a:solidFill>
                <a:schemeClr val="tx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342900" lvl="0" indent="-342900">
              <a:lnSpc>
                <a:spcPct val="150000"/>
              </a:lnSpc>
              <a:buSzPts val="2500"/>
              <a:buAutoNum type="arabicPeriod"/>
            </a:pPr>
            <a:r>
              <a:rPr lang="zh-CN" altLang="en-US" sz="1800" dirty="0">
                <a:solidFill>
                  <a:schemeClr val="tx1"/>
                </a:solidFill>
                <a:latin typeface="Google Sans"/>
                <a:ea typeface="Google Sans"/>
                <a:cs typeface="Google Sans"/>
                <a:sym typeface="Google Sans"/>
              </a:rPr>
              <a:t>其他方法</a:t>
            </a:r>
            <a:endParaRPr sz="1800" i="0" u="none" strike="noStrike" cap="none" dirty="0">
              <a:solidFill>
                <a:schemeClr val="tx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34452779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5044274" y="687414"/>
            <a:ext cx="9144000" cy="4168742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134;p30">
            <a:extLst>
              <a:ext uri="{FF2B5EF4-FFF2-40B4-BE49-F238E27FC236}">
                <a16:creationId xmlns:a16="http://schemas.microsoft.com/office/drawing/2014/main" id="{439BA07A-BF99-CB46-80A9-CD90BA7D3316}"/>
              </a:ext>
            </a:extLst>
          </p:cNvPr>
          <p:cNvSpPr txBox="1"/>
          <p:nvPr/>
        </p:nvSpPr>
        <p:spPr>
          <a:xfrm>
            <a:off x="311922" y="269169"/>
            <a:ext cx="5943735" cy="569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zh-CN" altLang="en-US" sz="2500" b="1" i="0" u="none" strike="noStrike" cap="none" dirty="0">
                <a:solidFill>
                  <a:srgbClr val="4285F5"/>
                </a:solidFill>
                <a:latin typeface="Google Sans"/>
                <a:ea typeface="Google Sans"/>
                <a:cs typeface="Google Sans"/>
                <a:sym typeface="Google Sans"/>
              </a:rPr>
              <a:t>基于负例的对比学习：</a:t>
            </a:r>
            <a:r>
              <a:rPr lang="en-US" altLang="zh-CN" sz="2500" b="1" i="0" u="none" strike="noStrike" cap="none" dirty="0" err="1">
                <a:solidFill>
                  <a:srgbClr val="4285F5"/>
                </a:solidFill>
                <a:latin typeface="Google Sans"/>
                <a:ea typeface="Google Sans"/>
                <a:cs typeface="Google Sans"/>
                <a:sym typeface="Google Sans"/>
              </a:rPr>
              <a:t>SimCLR</a:t>
            </a:r>
            <a:r>
              <a:rPr lang="zh-CN" altLang="en-US" sz="2500" b="1" i="0" u="none" strike="noStrike" cap="none" dirty="0">
                <a:solidFill>
                  <a:srgbClr val="4285F5"/>
                </a:solidFill>
                <a:latin typeface="Google Sans"/>
                <a:ea typeface="Google Sans"/>
                <a:cs typeface="Google Sans"/>
                <a:sym typeface="Google Sans"/>
              </a:rPr>
              <a:t>系列</a:t>
            </a:r>
            <a:endParaRPr sz="2500" b="1" i="0" u="none" strike="noStrike" cap="none" dirty="0">
              <a:solidFill>
                <a:srgbClr val="4285F5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B3CBCBB-4EDA-5746-9C60-2B8DBBA23E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029" y="1256770"/>
            <a:ext cx="7641771" cy="1577282"/>
          </a:xfrm>
          <a:prstGeom prst="rect">
            <a:avLst/>
          </a:prstGeom>
        </p:spPr>
      </p:pic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73B35A5F-B0FA-CF4B-9DBC-4AA01C6026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8248719"/>
              </p:ext>
            </p:extLst>
          </p:nvPr>
        </p:nvGraphicFramePr>
        <p:xfrm>
          <a:off x="311922" y="3042614"/>
          <a:ext cx="7931638" cy="190394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965819">
                  <a:extLst>
                    <a:ext uri="{9D8B030D-6E8A-4147-A177-3AD203B41FA5}">
                      <a16:colId xmlns:a16="http://schemas.microsoft.com/office/drawing/2014/main" val="110003217"/>
                    </a:ext>
                  </a:extLst>
                </a:gridCol>
                <a:gridCol w="3965819">
                  <a:extLst>
                    <a:ext uri="{9D8B030D-6E8A-4147-A177-3AD203B41FA5}">
                      <a16:colId xmlns:a16="http://schemas.microsoft.com/office/drawing/2014/main" val="2573362401"/>
                    </a:ext>
                  </a:extLst>
                </a:gridCol>
              </a:tblGrid>
              <a:tr h="341846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v1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9D5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bg1"/>
                          </a:solidFill>
                          <a:hlinkClick r:id="rId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v2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9D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8800418"/>
                  </a:ext>
                </a:extLst>
              </a:tr>
              <a:tr h="825003">
                <a:tc>
                  <a:txBody>
                    <a:bodyPr/>
                    <a:lstStyle/>
                    <a:p>
                      <a:pPr marL="171450" lvl="0" indent="-171450">
                        <a:lnSpc>
                          <a:spcPct val="150000"/>
                        </a:lnSpc>
                        <a:buSzPts val="2500"/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100" dirty="0">
                          <a:solidFill>
                            <a:schemeClr val="tx1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探索了不同的数据增强组合方式</a:t>
                      </a:r>
                    </a:p>
                    <a:p>
                      <a:pPr marL="171450" lvl="0" indent="-171450">
                        <a:lnSpc>
                          <a:spcPct val="150000"/>
                        </a:lnSpc>
                        <a:buSzPts val="2500"/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100" dirty="0">
                          <a:solidFill>
                            <a:schemeClr val="tx1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训练时加入了</a:t>
                      </a:r>
                      <a:r>
                        <a:rPr lang="en" altLang="zh-CN" sz="1100" dirty="0">
                          <a:solidFill>
                            <a:schemeClr val="tx1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Projection</a:t>
                      </a:r>
                      <a:r>
                        <a:rPr lang="zh-CN" altLang="en-US" sz="1100" dirty="0">
                          <a:solidFill>
                            <a:schemeClr val="tx1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层，预测时舍弃</a:t>
                      </a:r>
                    </a:p>
                    <a:p>
                      <a:pPr marL="171450" lvl="0" indent="-171450">
                        <a:lnSpc>
                          <a:spcPct val="150000"/>
                        </a:lnSpc>
                        <a:buSzPts val="2500"/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100" dirty="0">
                          <a:solidFill>
                            <a:schemeClr val="tx1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计算</a:t>
                      </a:r>
                      <a:r>
                        <a:rPr lang="en" altLang="zh-CN" sz="1100" dirty="0">
                          <a:solidFill>
                            <a:schemeClr val="tx1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loss</a:t>
                      </a:r>
                      <a:r>
                        <a:rPr lang="zh-CN" altLang="en-US" sz="1100" dirty="0">
                          <a:solidFill>
                            <a:schemeClr val="tx1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时增加了负例，将本分支的</a:t>
                      </a:r>
                      <a:r>
                        <a:rPr lang="en" altLang="zh-CN" sz="1100" dirty="0">
                          <a:solidFill>
                            <a:schemeClr val="tx1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N-1</a:t>
                      </a:r>
                      <a:r>
                        <a:rPr lang="zh-CN" altLang="en-US" sz="1100" dirty="0">
                          <a:solidFill>
                            <a:schemeClr val="tx1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个样本也作为负例，总计</a:t>
                      </a:r>
                      <a:r>
                        <a:rPr lang="en-US" altLang="zh-CN" sz="1100" dirty="0">
                          <a:solidFill>
                            <a:schemeClr val="tx1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2(</a:t>
                      </a:r>
                      <a:r>
                        <a:rPr lang="en" altLang="zh-CN" sz="1100" dirty="0">
                          <a:solidFill>
                            <a:schemeClr val="tx1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N-1)</a:t>
                      </a:r>
                      <a:r>
                        <a:rPr lang="zh-CN" altLang="en-US" sz="1100" dirty="0">
                          <a:solidFill>
                            <a:schemeClr val="tx1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个负例</a:t>
                      </a:r>
                      <a:endParaRPr lang="zh-CN" altLang="en-US" sz="1100" i="0" u="none" strike="noStrike" cap="none" dirty="0">
                        <a:solidFill>
                          <a:schemeClr val="tx1"/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500"/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100" b="0" i="0" u="none" strike="noStrike" cap="none" dirty="0">
                          <a:solidFill>
                            <a:schemeClr val="tx1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更深但维度略小的</a:t>
                      </a:r>
                      <a:r>
                        <a:rPr lang="en" altLang="zh-CN" sz="1100" b="0" i="0" u="none" strike="noStrike" cap="none" dirty="0">
                          <a:solidFill>
                            <a:schemeClr val="tx1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Encoder</a:t>
                      </a:r>
                    </a:p>
                    <a:p>
                      <a:pPr marL="171450" marR="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500"/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100" b="0" i="0" u="none" strike="noStrike" cap="none" dirty="0">
                          <a:solidFill>
                            <a:schemeClr val="tx1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更深的</a:t>
                      </a:r>
                      <a:r>
                        <a:rPr lang="en-US" altLang="zh-CN" sz="1100" b="0" i="0" u="none" strike="noStrike" cap="none" dirty="0">
                          <a:solidFill>
                            <a:schemeClr val="tx1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3</a:t>
                      </a:r>
                      <a:r>
                        <a:rPr lang="zh-CN" altLang="en-US" sz="1100" b="0" i="0" u="none" strike="noStrike" cap="none" dirty="0">
                          <a:solidFill>
                            <a:schemeClr val="tx1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层</a:t>
                      </a:r>
                      <a:r>
                        <a:rPr lang="en-US" altLang="zh-CN" sz="1100" b="0" i="0" u="none" strike="noStrike" cap="none" dirty="0">
                          <a:solidFill>
                            <a:schemeClr val="tx1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MLP</a:t>
                      </a:r>
                      <a:r>
                        <a:rPr lang="zh-CN" altLang="en-US" sz="1100" b="0" i="0" u="none" strike="noStrike" cap="none" dirty="0">
                          <a:solidFill>
                            <a:schemeClr val="tx1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，并在迁移到下游任务时保留第一层</a:t>
                      </a:r>
                      <a:endParaRPr lang="en-US" altLang="zh-CN" sz="1100" b="0" i="0" u="none" strike="noStrike" cap="none" dirty="0">
                        <a:solidFill>
                          <a:schemeClr val="tx1"/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marL="171450" marR="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500"/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100" b="0" i="0" u="none" strike="noStrike" cap="none" dirty="0">
                          <a:solidFill>
                            <a:schemeClr val="tx1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利用无监督数据将大模型蒸馏到小模型</a:t>
                      </a:r>
                      <a:endParaRPr lang="en-US" altLang="zh-CN" sz="1100" b="0" i="0" u="none" strike="noStrike" cap="none" dirty="0">
                        <a:solidFill>
                          <a:schemeClr val="tx1"/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marL="171450" marR="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500"/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100" b="0" i="0" u="none" strike="noStrike" cap="none" dirty="0">
                          <a:solidFill>
                            <a:schemeClr val="tx1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参考</a:t>
                      </a:r>
                      <a:r>
                        <a:rPr lang="en-US" altLang="zh-CN" sz="1100" b="0" i="0" u="none" strike="noStrike" cap="none" dirty="0" err="1">
                          <a:solidFill>
                            <a:schemeClr val="tx1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MoCo</a:t>
                      </a:r>
                      <a:r>
                        <a:rPr lang="zh-CN" altLang="en-US" sz="1100" b="0" i="0" u="none" strike="noStrike" cap="none" dirty="0">
                          <a:solidFill>
                            <a:schemeClr val="tx1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使用</a:t>
                      </a:r>
                      <a:r>
                        <a:rPr lang="en-US" altLang="zh-CN" sz="1100" b="0" i="0" u="none" strike="noStrike" cap="none" dirty="0">
                          <a:solidFill>
                            <a:schemeClr val="tx1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Memory</a:t>
                      </a:r>
                      <a:r>
                        <a:rPr lang="zh-CN" altLang="en-US" sz="1100" b="0" i="0" u="none" strike="noStrike" cap="none" dirty="0">
                          <a:solidFill>
                            <a:schemeClr val="tx1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机制，但因为</a:t>
                      </a:r>
                      <a:r>
                        <a:rPr lang="en-US" altLang="zh-CN" sz="1100" b="0" i="0" u="none" strike="noStrike" cap="none" dirty="0">
                          <a:solidFill>
                            <a:schemeClr val="tx1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batch</a:t>
                      </a:r>
                      <a:r>
                        <a:rPr lang="zh-CN" altLang="en-US" sz="1100" b="0" i="0" u="none" strike="noStrike" cap="none" dirty="0">
                          <a:solidFill>
                            <a:schemeClr val="tx1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已经很大了，只有约</a:t>
                      </a:r>
                      <a:r>
                        <a:rPr lang="en-US" altLang="zh-CN" sz="1100" b="0" i="0" u="none" strike="noStrike" cap="none" dirty="0">
                          <a:solidFill>
                            <a:schemeClr val="tx1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1%</a:t>
                      </a:r>
                      <a:r>
                        <a:rPr lang="zh-CN" altLang="en-US" sz="1100" b="0" i="0" u="none" strike="noStrike" cap="none" dirty="0">
                          <a:solidFill>
                            <a:schemeClr val="tx1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的提升</a:t>
                      </a:r>
                      <a:endParaRPr lang="en-US" altLang="zh-CN" sz="1100" b="0" i="0" u="none" strike="noStrike" cap="none" dirty="0">
                        <a:solidFill>
                          <a:schemeClr val="tx1"/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endParaRPr lang="zh-CN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37653902"/>
                  </a:ext>
                </a:extLst>
              </a:tr>
            </a:tbl>
          </a:graphicData>
        </a:graphic>
      </p:graphicFrame>
      <p:sp>
        <p:nvSpPr>
          <p:cNvPr id="6" name="文本框 5">
            <a:extLst>
              <a:ext uri="{FF2B5EF4-FFF2-40B4-BE49-F238E27FC236}">
                <a16:creationId xmlns:a16="http://schemas.microsoft.com/office/drawing/2014/main" id="{E2F08DFC-EFF1-BB49-8E39-FC5420F94159}"/>
              </a:ext>
            </a:extLst>
          </p:cNvPr>
          <p:cNvSpPr txBox="1"/>
          <p:nvPr/>
        </p:nvSpPr>
        <p:spPr>
          <a:xfrm rot="16200000">
            <a:off x="588117" y="1455417"/>
            <a:ext cx="37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v1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814314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5044274" y="687414"/>
            <a:ext cx="9144000" cy="4168742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134;p30">
            <a:extLst>
              <a:ext uri="{FF2B5EF4-FFF2-40B4-BE49-F238E27FC236}">
                <a16:creationId xmlns:a16="http://schemas.microsoft.com/office/drawing/2014/main" id="{921B4E90-0EFA-3E42-9CD2-500E7C9E525B}"/>
              </a:ext>
            </a:extLst>
          </p:cNvPr>
          <p:cNvSpPr txBox="1"/>
          <p:nvPr/>
        </p:nvSpPr>
        <p:spPr>
          <a:xfrm>
            <a:off x="311922" y="269169"/>
            <a:ext cx="6793873" cy="569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buSzPts val="2500"/>
            </a:pPr>
            <a:r>
              <a:rPr lang="zh-CN" altLang="en-US" sz="2500" b="1" dirty="0">
                <a:solidFill>
                  <a:srgbClr val="4285F5"/>
                </a:solidFill>
                <a:latin typeface="Google Sans"/>
                <a:ea typeface="Google Sans"/>
                <a:cs typeface="Google Sans"/>
                <a:sym typeface="Google Sans"/>
              </a:rPr>
              <a:t>基于负例的对比学习：</a:t>
            </a:r>
            <a:r>
              <a:rPr lang="en" altLang="zh-CN" sz="2500" b="1" dirty="0" err="1">
                <a:solidFill>
                  <a:srgbClr val="4285F5"/>
                </a:solidFill>
                <a:latin typeface="Google Sans"/>
                <a:ea typeface="Google Sans"/>
                <a:cs typeface="Google Sans"/>
                <a:sym typeface="Google Sans"/>
              </a:rPr>
              <a:t>SimCLR</a:t>
            </a:r>
            <a:r>
              <a:rPr lang="zh-CN" altLang="en" sz="2500" b="1" dirty="0">
                <a:solidFill>
                  <a:srgbClr val="4285F5"/>
                </a:solidFill>
                <a:latin typeface="Google Sans"/>
                <a:ea typeface="Google Sans"/>
                <a:cs typeface="Google Sans"/>
                <a:sym typeface="Google Sans"/>
              </a:rPr>
              <a:t>的</a:t>
            </a:r>
            <a:r>
              <a:rPr lang="en-US" altLang="zh-CN" sz="2500" b="1" dirty="0">
                <a:solidFill>
                  <a:srgbClr val="4285F5"/>
                </a:solidFill>
                <a:latin typeface="Google Sans"/>
                <a:ea typeface="Google Sans"/>
                <a:cs typeface="Google Sans"/>
                <a:sym typeface="Google Sans"/>
              </a:rPr>
              <a:t>TF</a:t>
            </a:r>
            <a:r>
              <a:rPr lang="zh-CN" altLang="en-US" sz="2500" b="1" dirty="0">
                <a:solidFill>
                  <a:srgbClr val="4285F5"/>
                </a:solidFill>
                <a:latin typeface="Google Sans"/>
                <a:ea typeface="Google Sans"/>
                <a:cs typeface="Google Sans"/>
                <a:sym typeface="Google Sans"/>
              </a:rPr>
              <a:t>版实现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9F7E18F-0BDF-D340-B932-7D0C994D734A}"/>
              </a:ext>
            </a:extLst>
          </p:cNvPr>
          <p:cNvSpPr txBox="1"/>
          <p:nvPr/>
        </p:nvSpPr>
        <p:spPr>
          <a:xfrm>
            <a:off x="311922" y="1017478"/>
            <a:ext cx="8180445" cy="27084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sz="1200" dirty="0">
                <a:latin typeface="Courier" pitchFamily="2" charset="0"/>
                <a:cs typeface="Arabic Typesetting" panose="03020402040406030203" pitchFamily="66" charset="-78"/>
              </a:rPr>
              <a:t>y=tf.nn.l2_normalize(y,-1) </a:t>
            </a:r>
          </a:p>
          <a:p>
            <a:r>
              <a:rPr lang="en" altLang="zh-CN" sz="1200" dirty="0" err="1">
                <a:latin typeface="Courier" pitchFamily="2" charset="0"/>
                <a:cs typeface="Arabic Typesetting" panose="03020402040406030203" pitchFamily="66" charset="-78"/>
              </a:rPr>
              <a:t>y_aug</a:t>
            </a:r>
            <a:r>
              <a:rPr lang="en" altLang="zh-CN" sz="1200" dirty="0">
                <a:latin typeface="Courier" pitchFamily="2" charset="0"/>
                <a:cs typeface="Arabic Typesetting" panose="03020402040406030203" pitchFamily="66" charset="-78"/>
              </a:rPr>
              <a:t>=tf.nn.l2_normalize(y_aug,-1)</a:t>
            </a:r>
          </a:p>
          <a:p>
            <a:r>
              <a:rPr kumimoji="1" lang="en" altLang="zh-CN" sz="1200" dirty="0">
                <a:latin typeface="Courier" pitchFamily="2" charset="0"/>
                <a:cs typeface="Arabic Typesetting" panose="03020402040406030203" pitchFamily="66" charset="-78"/>
              </a:rPr>
              <a:t>INF = </a:t>
            </a:r>
            <a:r>
              <a:rPr kumimoji="1" lang="en" altLang="zh-CN" sz="1200" dirty="0" err="1">
                <a:latin typeface="Courier" pitchFamily="2" charset="0"/>
                <a:cs typeface="Arabic Typesetting" panose="03020402040406030203" pitchFamily="66" charset="-78"/>
              </a:rPr>
              <a:t>np.inf</a:t>
            </a:r>
            <a:endParaRPr kumimoji="1" lang="en" altLang="zh-CN" sz="1200" dirty="0">
              <a:latin typeface="Courier" pitchFamily="2" charset="0"/>
              <a:cs typeface="Arabic Typesetting" panose="03020402040406030203" pitchFamily="66" charset="-78"/>
            </a:endParaRPr>
          </a:p>
          <a:p>
            <a:r>
              <a:rPr kumimoji="1" lang="en" altLang="zh-CN" sz="1200" dirty="0">
                <a:latin typeface="Courier" pitchFamily="2" charset="0"/>
                <a:cs typeface="Arabic Typesetting" panose="03020402040406030203" pitchFamily="66" charset="-78"/>
              </a:rPr>
              <a:t>labels = </a:t>
            </a:r>
            <a:r>
              <a:rPr kumimoji="1" lang="en" altLang="zh-CN" sz="1200" dirty="0" err="1">
                <a:latin typeface="Courier" pitchFamily="2" charset="0"/>
                <a:cs typeface="Arabic Typesetting" panose="03020402040406030203" pitchFamily="66" charset="-78"/>
              </a:rPr>
              <a:t>tf.one_hot</a:t>
            </a:r>
            <a:r>
              <a:rPr kumimoji="1" lang="en" altLang="zh-CN" sz="1200" dirty="0">
                <a:latin typeface="Courier" pitchFamily="2" charset="0"/>
                <a:cs typeface="Arabic Typesetting" panose="03020402040406030203" pitchFamily="66" charset="-78"/>
              </a:rPr>
              <a:t>(</a:t>
            </a:r>
            <a:r>
              <a:rPr kumimoji="1" lang="en" altLang="zh-CN" sz="1200" dirty="0" err="1">
                <a:latin typeface="Courier" pitchFamily="2" charset="0"/>
                <a:cs typeface="Arabic Typesetting" panose="03020402040406030203" pitchFamily="66" charset="-78"/>
              </a:rPr>
              <a:t>tf.range</a:t>
            </a:r>
            <a:r>
              <a:rPr kumimoji="1" lang="en" altLang="zh-CN" sz="1200" dirty="0">
                <a:latin typeface="Courier" pitchFamily="2" charset="0"/>
                <a:cs typeface="Arabic Typesetting" panose="03020402040406030203" pitchFamily="66" charset="-78"/>
              </a:rPr>
              <a:t>(</a:t>
            </a:r>
            <a:r>
              <a:rPr kumimoji="1" lang="en" altLang="zh-CN" sz="1200" dirty="0" err="1">
                <a:latin typeface="Courier" pitchFamily="2" charset="0"/>
                <a:cs typeface="Arabic Typesetting" panose="03020402040406030203" pitchFamily="66" charset="-78"/>
              </a:rPr>
              <a:t>batch_size</a:t>
            </a:r>
            <a:r>
              <a:rPr kumimoji="1" lang="en" altLang="zh-CN" sz="1200" dirty="0">
                <a:latin typeface="Courier" pitchFamily="2" charset="0"/>
                <a:cs typeface="Arabic Typesetting" panose="03020402040406030203" pitchFamily="66" charset="-78"/>
              </a:rPr>
              <a:t>), </a:t>
            </a:r>
            <a:r>
              <a:rPr kumimoji="1" lang="en" altLang="zh-CN" sz="1200" dirty="0" err="1">
                <a:latin typeface="Courier" pitchFamily="2" charset="0"/>
                <a:cs typeface="Arabic Typesetting" panose="03020402040406030203" pitchFamily="66" charset="-78"/>
              </a:rPr>
              <a:t>batch_size</a:t>
            </a:r>
            <a:r>
              <a:rPr kumimoji="1" lang="en" altLang="zh-CN" sz="1200" dirty="0">
                <a:latin typeface="Courier" pitchFamily="2" charset="0"/>
                <a:cs typeface="Arabic Typesetting" panose="03020402040406030203" pitchFamily="66" charset="-78"/>
              </a:rPr>
              <a:t> * 2)]</a:t>
            </a:r>
          </a:p>
          <a:p>
            <a:r>
              <a:rPr kumimoji="1" lang="en" altLang="zh-CN" sz="1200" dirty="0">
                <a:latin typeface="Courier" pitchFamily="2" charset="0"/>
                <a:cs typeface="Arabic Typesetting" panose="03020402040406030203" pitchFamily="66" charset="-78"/>
              </a:rPr>
              <a:t>masks = </a:t>
            </a:r>
            <a:r>
              <a:rPr kumimoji="1" lang="en" altLang="zh-CN" sz="1200" dirty="0" err="1">
                <a:latin typeface="Courier" pitchFamily="2" charset="0"/>
                <a:cs typeface="Arabic Typesetting" panose="03020402040406030203" pitchFamily="66" charset="-78"/>
              </a:rPr>
              <a:t>tf.one_hot</a:t>
            </a:r>
            <a:r>
              <a:rPr kumimoji="1" lang="en" altLang="zh-CN" sz="1200" dirty="0">
                <a:latin typeface="Courier" pitchFamily="2" charset="0"/>
                <a:cs typeface="Arabic Typesetting" panose="03020402040406030203" pitchFamily="66" charset="-78"/>
              </a:rPr>
              <a:t>(</a:t>
            </a:r>
            <a:r>
              <a:rPr kumimoji="1" lang="en" altLang="zh-CN" sz="1200" dirty="0" err="1">
                <a:latin typeface="Courier" pitchFamily="2" charset="0"/>
                <a:cs typeface="Arabic Typesetting" panose="03020402040406030203" pitchFamily="66" charset="-78"/>
              </a:rPr>
              <a:t>tf.range</a:t>
            </a:r>
            <a:r>
              <a:rPr kumimoji="1" lang="en" altLang="zh-CN" sz="1200" dirty="0">
                <a:latin typeface="Courier" pitchFamily="2" charset="0"/>
                <a:cs typeface="Arabic Typesetting" panose="03020402040406030203" pitchFamily="66" charset="-78"/>
              </a:rPr>
              <a:t>(</a:t>
            </a:r>
            <a:r>
              <a:rPr kumimoji="1" lang="en" altLang="zh-CN" sz="1200" dirty="0" err="1">
                <a:latin typeface="Courier" pitchFamily="2" charset="0"/>
                <a:cs typeface="Arabic Typesetting" panose="03020402040406030203" pitchFamily="66" charset="-78"/>
              </a:rPr>
              <a:t>batch_size</a:t>
            </a:r>
            <a:r>
              <a:rPr kumimoji="1" lang="en" altLang="zh-CN" sz="1200" dirty="0">
                <a:latin typeface="Courier" pitchFamily="2" charset="0"/>
                <a:cs typeface="Arabic Typesetting" panose="03020402040406030203" pitchFamily="66" charset="-78"/>
              </a:rPr>
              <a:t>), </a:t>
            </a:r>
            <a:r>
              <a:rPr kumimoji="1" lang="en" altLang="zh-CN" sz="1200" dirty="0" err="1">
                <a:latin typeface="Courier" pitchFamily="2" charset="0"/>
                <a:cs typeface="Arabic Typesetting" panose="03020402040406030203" pitchFamily="66" charset="-78"/>
              </a:rPr>
              <a:t>batch_size</a:t>
            </a:r>
            <a:r>
              <a:rPr kumimoji="1" lang="en" altLang="zh-CN" sz="1200" dirty="0">
                <a:latin typeface="Courier" pitchFamily="2" charset="0"/>
                <a:cs typeface="Arabic Typesetting" panose="03020402040406030203" pitchFamily="66" charset="-78"/>
              </a:rPr>
              <a:t>) </a:t>
            </a:r>
          </a:p>
          <a:p>
            <a:r>
              <a:rPr kumimoji="1" lang="en" altLang="zh-CN" sz="1200" dirty="0" err="1">
                <a:latin typeface="Courier" pitchFamily="2" charset="0"/>
                <a:cs typeface="Arabic Typesetting" panose="03020402040406030203" pitchFamily="66" charset="-78"/>
              </a:rPr>
              <a:t>logits_aa</a:t>
            </a:r>
            <a:r>
              <a:rPr kumimoji="1" lang="en" altLang="zh-CN" sz="1200" dirty="0">
                <a:latin typeface="Courier" pitchFamily="2" charset="0"/>
                <a:cs typeface="Arabic Typesetting" panose="03020402040406030203" pitchFamily="66" charset="-78"/>
              </a:rPr>
              <a:t> = </a:t>
            </a:r>
            <a:r>
              <a:rPr kumimoji="1" lang="en" altLang="zh-CN" sz="1200" dirty="0" err="1">
                <a:latin typeface="Courier" pitchFamily="2" charset="0"/>
                <a:cs typeface="Arabic Typesetting" panose="03020402040406030203" pitchFamily="66" charset="-78"/>
              </a:rPr>
              <a:t>tf.matmul</a:t>
            </a:r>
            <a:r>
              <a:rPr kumimoji="1" lang="en" altLang="zh-CN" sz="1200" dirty="0">
                <a:latin typeface="Courier" pitchFamily="2" charset="0"/>
                <a:cs typeface="Arabic Typesetting" panose="03020402040406030203" pitchFamily="66" charset="-78"/>
              </a:rPr>
              <a:t>(out, out, </a:t>
            </a:r>
            <a:r>
              <a:rPr kumimoji="1" lang="en" altLang="zh-CN" sz="1200" dirty="0" err="1">
                <a:latin typeface="Courier" pitchFamily="2" charset="0"/>
                <a:cs typeface="Arabic Typesetting" panose="03020402040406030203" pitchFamily="66" charset="-78"/>
              </a:rPr>
              <a:t>transpose_b</a:t>
            </a:r>
            <a:r>
              <a:rPr kumimoji="1" lang="en" altLang="zh-CN" sz="1200" dirty="0">
                <a:latin typeface="Courier" pitchFamily="2" charset="0"/>
                <a:cs typeface="Arabic Typesetting" panose="03020402040406030203" pitchFamily="66" charset="-78"/>
              </a:rPr>
              <a:t>=True) / temperature </a:t>
            </a:r>
          </a:p>
          <a:p>
            <a:r>
              <a:rPr kumimoji="1" lang="en" altLang="zh-CN" sz="1200" dirty="0" err="1">
                <a:latin typeface="Courier" pitchFamily="2" charset="0"/>
                <a:cs typeface="Arabic Typesetting" panose="03020402040406030203" pitchFamily="66" charset="-78"/>
              </a:rPr>
              <a:t>logits_bb</a:t>
            </a:r>
            <a:r>
              <a:rPr kumimoji="1" lang="en" altLang="zh-CN" sz="1200" dirty="0">
                <a:latin typeface="Courier" pitchFamily="2" charset="0"/>
                <a:cs typeface="Arabic Typesetting" panose="03020402040406030203" pitchFamily="66" charset="-78"/>
              </a:rPr>
              <a:t> = </a:t>
            </a:r>
            <a:r>
              <a:rPr kumimoji="1" lang="en" altLang="zh-CN" sz="1200" dirty="0" err="1">
                <a:latin typeface="Courier" pitchFamily="2" charset="0"/>
                <a:cs typeface="Arabic Typesetting" panose="03020402040406030203" pitchFamily="66" charset="-78"/>
              </a:rPr>
              <a:t>tf.matmul</a:t>
            </a:r>
            <a:r>
              <a:rPr kumimoji="1" lang="en" altLang="zh-CN" sz="1200" dirty="0">
                <a:latin typeface="Courier" pitchFamily="2" charset="0"/>
                <a:cs typeface="Arabic Typesetting" panose="03020402040406030203" pitchFamily="66" charset="-78"/>
              </a:rPr>
              <a:t>(</a:t>
            </a:r>
            <a:r>
              <a:rPr kumimoji="1" lang="en" altLang="zh-CN" sz="1200" dirty="0" err="1">
                <a:latin typeface="Courier" pitchFamily="2" charset="0"/>
                <a:cs typeface="Arabic Typesetting" panose="03020402040406030203" pitchFamily="66" charset="-78"/>
              </a:rPr>
              <a:t>out_aug</a:t>
            </a:r>
            <a:r>
              <a:rPr kumimoji="1" lang="en" altLang="zh-CN" sz="1200" dirty="0">
                <a:latin typeface="Courier" pitchFamily="2" charset="0"/>
                <a:cs typeface="Arabic Typesetting" panose="03020402040406030203" pitchFamily="66" charset="-78"/>
              </a:rPr>
              <a:t>, </a:t>
            </a:r>
            <a:r>
              <a:rPr kumimoji="1" lang="en" altLang="zh-CN" sz="1200" dirty="0" err="1">
                <a:latin typeface="Courier" pitchFamily="2" charset="0"/>
                <a:cs typeface="Arabic Typesetting" panose="03020402040406030203" pitchFamily="66" charset="-78"/>
              </a:rPr>
              <a:t>out_aug</a:t>
            </a:r>
            <a:r>
              <a:rPr kumimoji="1" lang="en" altLang="zh-CN" sz="1200" dirty="0">
                <a:latin typeface="Courier" pitchFamily="2" charset="0"/>
                <a:cs typeface="Arabic Typesetting" panose="03020402040406030203" pitchFamily="66" charset="-78"/>
              </a:rPr>
              <a:t>, </a:t>
            </a:r>
            <a:r>
              <a:rPr kumimoji="1" lang="en" altLang="zh-CN" sz="1200" dirty="0" err="1">
                <a:latin typeface="Courier" pitchFamily="2" charset="0"/>
                <a:cs typeface="Arabic Typesetting" panose="03020402040406030203" pitchFamily="66" charset="-78"/>
              </a:rPr>
              <a:t>transpose_b</a:t>
            </a:r>
            <a:r>
              <a:rPr kumimoji="1" lang="en" altLang="zh-CN" sz="1200" dirty="0">
                <a:latin typeface="Courier" pitchFamily="2" charset="0"/>
                <a:cs typeface="Arabic Typesetting" panose="03020402040406030203" pitchFamily="66" charset="-78"/>
              </a:rPr>
              <a:t>=True) / temperature </a:t>
            </a:r>
          </a:p>
          <a:p>
            <a:r>
              <a:rPr kumimoji="1" lang="en" altLang="zh-CN" sz="1200" dirty="0" err="1">
                <a:solidFill>
                  <a:srgbClr val="EA4235"/>
                </a:solidFill>
                <a:latin typeface="Courier" pitchFamily="2" charset="0"/>
                <a:cs typeface="Arabic Typesetting" panose="03020402040406030203" pitchFamily="66" charset="-78"/>
              </a:rPr>
              <a:t>logits_aa</a:t>
            </a:r>
            <a:r>
              <a:rPr kumimoji="1" lang="en" altLang="zh-CN" sz="1200" dirty="0">
                <a:solidFill>
                  <a:srgbClr val="EA4235"/>
                </a:solidFill>
                <a:latin typeface="Courier" pitchFamily="2" charset="0"/>
                <a:cs typeface="Arabic Typesetting" panose="03020402040406030203" pitchFamily="66" charset="-78"/>
              </a:rPr>
              <a:t> = </a:t>
            </a:r>
            <a:r>
              <a:rPr kumimoji="1" lang="en" altLang="zh-CN" sz="1200" dirty="0" err="1">
                <a:solidFill>
                  <a:srgbClr val="EA4235"/>
                </a:solidFill>
                <a:latin typeface="Courier" pitchFamily="2" charset="0"/>
                <a:cs typeface="Arabic Typesetting" panose="03020402040406030203" pitchFamily="66" charset="-78"/>
              </a:rPr>
              <a:t>logits_aa</a:t>
            </a:r>
            <a:r>
              <a:rPr kumimoji="1" lang="en" altLang="zh-CN" sz="1200" dirty="0">
                <a:solidFill>
                  <a:srgbClr val="EA4235"/>
                </a:solidFill>
                <a:latin typeface="Courier" pitchFamily="2" charset="0"/>
                <a:cs typeface="Arabic Typesetting" panose="03020402040406030203" pitchFamily="66" charset="-78"/>
              </a:rPr>
              <a:t> - masks * INF # remove the same samples in y</a:t>
            </a:r>
          </a:p>
          <a:p>
            <a:r>
              <a:rPr kumimoji="1" lang="en" altLang="zh-CN" sz="1200" dirty="0" err="1">
                <a:solidFill>
                  <a:srgbClr val="EA4235"/>
                </a:solidFill>
                <a:latin typeface="Courier" pitchFamily="2" charset="0"/>
                <a:cs typeface="Arabic Typesetting" panose="03020402040406030203" pitchFamily="66" charset="-78"/>
              </a:rPr>
              <a:t>logits_bb</a:t>
            </a:r>
            <a:r>
              <a:rPr kumimoji="1" lang="en" altLang="zh-CN" sz="1200" dirty="0">
                <a:solidFill>
                  <a:srgbClr val="EA4235"/>
                </a:solidFill>
                <a:latin typeface="Courier" pitchFamily="2" charset="0"/>
                <a:cs typeface="Arabic Typesetting" panose="03020402040406030203" pitchFamily="66" charset="-78"/>
              </a:rPr>
              <a:t> = </a:t>
            </a:r>
            <a:r>
              <a:rPr kumimoji="1" lang="en" altLang="zh-CN" sz="1200" dirty="0" err="1">
                <a:solidFill>
                  <a:srgbClr val="EA4235"/>
                </a:solidFill>
                <a:latin typeface="Courier" pitchFamily="2" charset="0"/>
                <a:cs typeface="Arabic Typesetting" panose="03020402040406030203" pitchFamily="66" charset="-78"/>
              </a:rPr>
              <a:t>logits_bb</a:t>
            </a:r>
            <a:r>
              <a:rPr kumimoji="1" lang="en" altLang="zh-CN" sz="1200" dirty="0">
                <a:solidFill>
                  <a:srgbClr val="EA4235"/>
                </a:solidFill>
                <a:latin typeface="Courier" pitchFamily="2" charset="0"/>
                <a:cs typeface="Arabic Typesetting" panose="03020402040406030203" pitchFamily="66" charset="-78"/>
              </a:rPr>
              <a:t> - masks * INF # remove the same samples in </a:t>
            </a:r>
            <a:r>
              <a:rPr kumimoji="1" lang="en" altLang="zh-CN" sz="1200" dirty="0" err="1">
                <a:solidFill>
                  <a:srgbClr val="EA4235"/>
                </a:solidFill>
                <a:latin typeface="Courier" pitchFamily="2" charset="0"/>
                <a:cs typeface="Arabic Typesetting" panose="03020402040406030203" pitchFamily="66" charset="-78"/>
              </a:rPr>
              <a:t>y_aug</a:t>
            </a:r>
            <a:endParaRPr kumimoji="1" lang="en" altLang="zh-CN" sz="1200" dirty="0">
              <a:solidFill>
                <a:srgbClr val="EA4235"/>
              </a:solidFill>
              <a:latin typeface="Courier" pitchFamily="2" charset="0"/>
              <a:cs typeface="Arabic Typesetting" panose="03020402040406030203" pitchFamily="66" charset="-78"/>
            </a:endParaRPr>
          </a:p>
          <a:p>
            <a:r>
              <a:rPr kumimoji="1" lang="en" altLang="zh-CN" sz="1200" dirty="0" err="1">
                <a:latin typeface="Courier" pitchFamily="2" charset="0"/>
                <a:cs typeface="Arabic Typesetting" panose="03020402040406030203" pitchFamily="66" charset="-78"/>
              </a:rPr>
              <a:t>logits_ab</a:t>
            </a:r>
            <a:r>
              <a:rPr kumimoji="1" lang="en" altLang="zh-CN" sz="1200" dirty="0">
                <a:latin typeface="Courier" pitchFamily="2" charset="0"/>
                <a:cs typeface="Arabic Typesetting" panose="03020402040406030203" pitchFamily="66" charset="-78"/>
              </a:rPr>
              <a:t> = </a:t>
            </a:r>
            <a:r>
              <a:rPr kumimoji="1" lang="en" altLang="zh-CN" sz="1200" dirty="0" err="1">
                <a:latin typeface="Courier" pitchFamily="2" charset="0"/>
                <a:cs typeface="Arabic Typesetting" panose="03020402040406030203" pitchFamily="66" charset="-78"/>
              </a:rPr>
              <a:t>tf.matmul</a:t>
            </a:r>
            <a:r>
              <a:rPr kumimoji="1" lang="en" altLang="zh-CN" sz="1200" dirty="0">
                <a:latin typeface="Courier" pitchFamily="2" charset="0"/>
                <a:cs typeface="Arabic Typesetting" panose="03020402040406030203" pitchFamily="66" charset="-78"/>
              </a:rPr>
              <a:t>(y, </a:t>
            </a:r>
            <a:r>
              <a:rPr kumimoji="1" lang="en" altLang="zh-CN" sz="1200" dirty="0" err="1">
                <a:latin typeface="Courier" pitchFamily="2" charset="0"/>
                <a:cs typeface="Arabic Typesetting" panose="03020402040406030203" pitchFamily="66" charset="-78"/>
              </a:rPr>
              <a:t>y_aug</a:t>
            </a:r>
            <a:r>
              <a:rPr kumimoji="1" lang="en" altLang="zh-CN" sz="1200" dirty="0">
                <a:latin typeface="Courier" pitchFamily="2" charset="0"/>
                <a:cs typeface="Arabic Typesetting" panose="03020402040406030203" pitchFamily="66" charset="-78"/>
              </a:rPr>
              <a:t>, </a:t>
            </a:r>
            <a:r>
              <a:rPr kumimoji="1" lang="en" altLang="zh-CN" sz="1200" dirty="0" err="1">
                <a:latin typeface="Courier" pitchFamily="2" charset="0"/>
                <a:cs typeface="Arabic Typesetting" panose="03020402040406030203" pitchFamily="66" charset="-78"/>
              </a:rPr>
              <a:t>transpose_b</a:t>
            </a:r>
            <a:r>
              <a:rPr kumimoji="1" lang="en" altLang="zh-CN" sz="1200" dirty="0">
                <a:latin typeface="Courier" pitchFamily="2" charset="0"/>
                <a:cs typeface="Arabic Typesetting" panose="03020402040406030203" pitchFamily="66" charset="-78"/>
              </a:rPr>
              <a:t>=True) / temperature</a:t>
            </a:r>
          </a:p>
          <a:p>
            <a:r>
              <a:rPr kumimoji="1" lang="en" altLang="zh-CN" sz="1200" dirty="0" err="1">
                <a:latin typeface="Courier" pitchFamily="2" charset="0"/>
                <a:cs typeface="Arabic Typesetting" panose="03020402040406030203" pitchFamily="66" charset="-78"/>
              </a:rPr>
              <a:t>logits_ba</a:t>
            </a:r>
            <a:r>
              <a:rPr kumimoji="1" lang="en" altLang="zh-CN" sz="1200" dirty="0">
                <a:latin typeface="Courier" pitchFamily="2" charset="0"/>
                <a:cs typeface="Arabic Typesetting" panose="03020402040406030203" pitchFamily="66" charset="-78"/>
              </a:rPr>
              <a:t> = </a:t>
            </a:r>
            <a:r>
              <a:rPr kumimoji="1" lang="en" altLang="zh-CN" sz="1200" dirty="0" err="1">
                <a:latin typeface="Courier" pitchFamily="2" charset="0"/>
                <a:cs typeface="Arabic Typesetting" panose="03020402040406030203" pitchFamily="66" charset="-78"/>
              </a:rPr>
              <a:t>tf.matmul</a:t>
            </a:r>
            <a:r>
              <a:rPr kumimoji="1" lang="en" altLang="zh-CN" sz="1200" dirty="0">
                <a:latin typeface="Courier" pitchFamily="2" charset="0"/>
                <a:cs typeface="Arabic Typesetting" panose="03020402040406030203" pitchFamily="66" charset="-78"/>
              </a:rPr>
              <a:t>(</a:t>
            </a:r>
            <a:r>
              <a:rPr kumimoji="1" lang="en" altLang="zh-CN" sz="1200" dirty="0" err="1">
                <a:latin typeface="Courier" pitchFamily="2" charset="0"/>
                <a:cs typeface="Arabic Typesetting" panose="03020402040406030203" pitchFamily="66" charset="-78"/>
              </a:rPr>
              <a:t>y_aug</a:t>
            </a:r>
            <a:r>
              <a:rPr kumimoji="1" lang="en" altLang="zh-CN" sz="1200" dirty="0">
                <a:latin typeface="Courier" pitchFamily="2" charset="0"/>
                <a:cs typeface="Arabic Typesetting" panose="03020402040406030203" pitchFamily="66" charset="-78"/>
              </a:rPr>
              <a:t>, y, </a:t>
            </a:r>
            <a:r>
              <a:rPr kumimoji="1" lang="en" altLang="zh-CN" sz="1200" dirty="0" err="1">
                <a:latin typeface="Courier" pitchFamily="2" charset="0"/>
                <a:cs typeface="Arabic Typesetting" panose="03020402040406030203" pitchFamily="66" charset="-78"/>
              </a:rPr>
              <a:t>transpose_b</a:t>
            </a:r>
            <a:r>
              <a:rPr kumimoji="1" lang="en" altLang="zh-CN" sz="1200" dirty="0">
                <a:latin typeface="Courier" pitchFamily="2" charset="0"/>
                <a:cs typeface="Arabic Typesetting" panose="03020402040406030203" pitchFamily="66" charset="-78"/>
              </a:rPr>
              <a:t>=True) / temperature</a:t>
            </a:r>
          </a:p>
          <a:p>
            <a:r>
              <a:rPr kumimoji="1" lang="en" altLang="zh-CN" sz="1200" dirty="0" err="1">
                <a:latin typeface="Courier" pitchFamily="2" charset="0"/>
                <a:cs typeface="Arabic Typesetting" panose="03020402040406030203" pitchFamily="66" charset="-78"/>
              </a:rPr>
              <a:t>loss_a</a:t>
            </a:r>
            <a:r>
              <a:rPr kumimoji="1" lang="en" altLang="zh-CN" sz="1200" dirty="0">
                <a:latin typeface="Courier" pitchFamily="2" charset="0"/>
                <a:cs typeface="Arabic Typesetting" panose="03020402040406030203" pitchFamily="66" charset="-78"/>
              </a:rPr>
              <a:t> = </a:t>
            </a:r>
            <a:r>
              <a:rPr kumimoji="1" lang="en" altLang="zh-CN" sz="1200" dirty="0" err="1">
                <a:latin typeface="Courier" pitchFamily="2" charset="0"/>
                <a:cs typeface="Arabic Typesetting" panose="03020402040406030203" pitchFamily="66" charset="-78"/>
              </a:rPr>
              <a:t>tf.losses.softmax_cross_entropy</a:t>
            </a:r>
            <a:r>
              <a:rPr kumimoji="1" lang="en" altLang="zh-CN" sz="1200" dirty="0">
                <a:latin typeface="Courier" pitchFamily="2" charset="0"/>
                <a:cs typeface="Arabic Typesetting" panose="03020402040406030203" pitchFamily="66" charset="-78"/>
              </a:rPr>
              <a:t>(labels, </a:t>
            </a:r>
            <a:r>
              <a:rPr kumimoji="1" lang="en" altLang="zh-CN" sz="1200" dirty="0" err="1">
                <a:latin typeface="Courier" pitchFamily="2" charset="0"/>
                <a:cs typeface="Arabic Typesetting" panose="03020402040406030203" pitchFamily="66" charset="-78"/>
              </a:rPr>
              <a:t>tf.concat</a:t>
            </a:r>
            <a:r>
              <a:rPr kumimoji="1" lang="en" altLang="zh-CN" sz="1200" dirty="0">
                <a:latin typeface="Courier" pitchFamily="2" charset="0"/>
                <a:cs typeface="Arabic Typesetting" panose="03020402040406030203" pitchFamily="66" charset="-78"/>
              </a:rPr>
              <a:t>([</a:t>
            </a:r>
            <a:r>
              <a:rPr kumimoji="1" lang="en" altLang="zh-CN" sz="1200" dirty="0" err="1">
                <a:latin typeface="Courier" pitchFamily="2" charset="0"/>
                <a:cs typeface="Arabic Typesetting" panose="03020402040406030203" pitchFamily="66" charset="-78"/>
              </a:rPr>
              <a:t>logits_ab</a:t>
            </a:r>
            <a:r>
              <a:rPr kumimoji="1" lang="en" altLang="zh-CN" sz="1200" dirty="0">
                <a:latin typeface="Courier" pitchFamily="2" charset="0"/>
                <a:cs typeface="Arabic Typesetting" panose="03020402040406030203" pitchFamily="66" charset="-78"/>
              </a:rPr>
              <a:t>, </a:t>
            </a:r>
            <a:r>
              <a:rPr kumimoji="1" lang="en" altLang="zh-CN" sz="1200" dirty="0" err="1">
                <a:solidFill>
                  <a:srgbClr val="EA4235"/>
                </a:solidFill>
                <a:latin typeface="Courier" pitchFamily="2" charset="0"/>
                <a:cs typeface="Arabic Typesetting" panose="03020402040406030203" pitchFamily="66" charset="-78"/>
              </a:rPr>
              <a:t>logits_aa</a:t>
            </a:r>
            <a:r>
              <a:rPr kumimoji="1" lang="en" altLang="zh-CN" sz="1200" dirty="0">
                <a:latin typeface="Courier" pitchFamily="2" charset="0"/>
                <a:cs typeface="Arabic Typesetting" panose="03020402040406030203" pitchFamily="66" charset="-78"/>
              </a:rPr>
              <a:t>], 1))</a:t>
            </a:r>
          </a:p>
          <a:p>
            <a:r>
              <a:rPr kumimoji="1" lang="en" altLang="zh-CN" sz="1200" dirty="0" err="1">
                <a:latin typeface="Courier" pitchFamily="2" charset="0"/>
                <a:cs typeface="Arabic Typesetting" panose="03020402040406030203" pitchFamily="66" charset="-78"/>
              </a:rPr>
              <a:t>loss_b</a:t>
            </a:r>
            <a:r>
              <a:rPr kumimoji="1" lang="en" altLang="zh-CN" sz="1200" dirty="0">
                <a:latin typeface="Courier" pitchFamily="2" charset="0"/>
                <a:cs typeface="Arabic Typesetting" panose="03020402040406030203" pitchFamily="66" charset="-78"/>
              </a:rPr>
              <a:t> = </a:t>
            </a:r>
            <a:r>
              <a:rPr kumimoji="1" lang="en" altLang="zh-CN" sz="1200" dirty="0" err="1">
                <a:latin typeface="Courier" pitchFamily="2" charset="0"/>
                <a:cs typeface="Arabic Typesetting" panose="03020402040406030203" pitchFamily="66" charset="-78"/>
              </a:rPr>
              <a:t>tf.losses.softmax_cross_entropy</a:t>
            </a:r>
            <a:r>
              <a:rPr kumimoji="1" lang="en" altLang="zh-CN" sz="1200" dirty="0">
                <a:latin typeface="Courier" pitchFamily="2" charset="0"/>
                <a:cs typeface="Arabic Typesetting" panose="03020402040406030203" pitchFamily="66" charset="-78"/>
              </a:rPr>
              <a:t>(labels, </a:t>
            </a:r>
            <a:r>
              <a:rPr kumimoji="1" lang="en" altLang="zh-CN" sz="1200" dirty="0" err="1">
                <a:latin typeface="Courier" pitchFamily="2" charset="0"/>
                <a:cs typeface="Arabic Typesetting" panose="03020402040406030203" pitchFamily="66" charset="-78"/>
              </a:rPr>
              <a:t>tf.concat</a:t>
            </a:r>
            <a:r>
              <a:rPr kumimoji="1" lang="en" altLang="zh-CN" sz="1200" dirty="0">
                <a:latin typeface="Courier" pitchFamily="2" charset="0"/>
                <a:cs typeface="Arabic Typesetting" panose="03020402040406030203" pitchFamily="66" charset="-78"/>
              </a:rPr>
              <a:t>([</a:t>
            </a:r>
            <a:r>
              <a:rPr kumimoji="1" lang="en" altLang="zh-CN" sz="1200" dirty="0" err="1">
                <a:latin typeface="Courier" pitchFamily="2" charset="0"/>
                <a:cs typeface="Arabic Typesetting" panose="03020402040406030203" pitchFamily="66" charset="-78"/>
              </a:rPr>
              <a:t>logits_ba</a:t>
            </a:r>
            <a:r>
              <a:rPr kumimoji="1" lang="en" altLang="zh-CN" sz="1200" dirty="0">
                <a:latin typeface="Courier" pitchFamily="2" charset="0"/>
                <a:cs typeface="Arabic Typesetting" panose="03020402040406030203" pitchFamily="66" charset="-78"/>
              </a:rPr>
              <a:t>, </a:t>
            </a:r>
            <a:r>
              <a:rPr kumimoji="1" lang="en" altLang="zh-CN" sz="1200" dirty="0" err="1">
                <a:solidFill>
                  <a:srgbClr val="EA4235"/>
                </a:solidFill>
                <a:latin typeface="Courier" pitchFamily="2" charset="0"/>
                <a:cs typeface="Arabic Typesetting" panose="03020402040406030203" pitchFamily="66" charset="-78"/>
              </a:rPr>
              <a:t>logits_bb</a:t>
            </a:r>
            <a:r>
              <a:rPr kumimoji="1" lang="en" altLang="zh-CN" sz="1200" dirty="0">
                <a:latin typeface="Courier" pitchFamily="2" charset="0"/>
                <a:cs typeface="Arabic Typesetting" panose="03020402040406030203" pitchFamily="66" charset="-78"/>
              </a:rPr>
              <a:t>], 1))</a:t>
            </a:r>
          </a:p>
          <a:p>
            <a:r>
              <a:rPr kumimoji="1" lang="en" altLang="zh-CN" sz="1200" dirty="0">
                <a:latin typeface="Courier" pitchFamily="2" charset="0"/>
                <a:cs typeface="Arabic Typesetting" panose="03020402040406030203" pitchFamily="66" charset="-78"/>
              </a:rPr>
              <a:t>loss=</a:t>
            </a:r>
            <a:r>
              <a:rPr kumimoji="1" lang="en" altLang="zh-CN" sz="1200" dirty="0" err="1">
                <a:latin typeface="Courier" pitchFamily="2" charset="0"/>
                <a:cs typeface="Arabic Typesetting" panose="03020402040406030203" pitchFamily="66" charset="-78"/>
              </a:rPr>
              <a:t>loss_a+loss_b</a:t>
            </a:r>
            <a:endParaRPr kumimoji="1" lang="zh-CN" altLang="en-US" sz="1200" dirty="0">
              <a:latin typeface="Courier" pitchFamily="2" charset="0"/>
              <a:cs typeface="Arabic Typesetting" panose="03020402040406030203" pitchFamily="66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187082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5044274" y="687414"/>
            <a:ext cx="9144000" cy="4168742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134;p30">
            <a:extLst>
              <a:ext uri="{FF2B5EF4-FFF2-40B4-BE49-F238E27FC236}">
                <a16:creationId xmlns:a16="http://schemas.microsoft.com/office/drawing/2014/main" id="{439BA07A-BF99-CB46-80A9-CD90BA7D3316}"/>
              </a:ext>
            </a:extLst>
          </p:cNvPr>
          <p:cNvSpPr txBox="1"/>
          <p:nvPr/>
        </p:nvSpPr>
        <p:spPr>
          <a:xfrm>
            <a:off x="311922" y="269169"/>
            <a:ext cx="5943735" cy="569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zh-CN" altLang="en-US" sz="2500" b="1" i="0" u="none" strike="noStrike" cap="none" dirty="0">
                <a:solidFill>
                  <a:srgbClr val="4285F5"/>
                </a:solidFill>
                <a:latin typeface="Google Sans"/>
                <a:ea typeface="Google Sans"/>
                <a:cs typeface="Google Sans"/>
                <a:sym typeface="Google Sans"/>
              </a:rPr>
              <a:t>基于负例的对比学习：</a:t>
            </a:r>
            <a:r>
              <a:rPr lang="en-US" altLang="zh-CN" sz="2500" b="1" i="0" u="none" strike="noStrike" cap="none" dirty="0" err="1">
                <a:solidFill>
                  <a:srgbClr val="4285F5"/>
                </a:solidFill>
                <a:latin typeface="Google Sans"/>
                <a:ea typeface="Google Sans"/>
                <a:cs typeface="Google Sans"/>
                <a:sym typeface="Google Sans"/>
              </a:rPr>
              <a:t>MoCo</a:t>
            </a:r>
            <a:r>
              <a:rPr lang="zh-CN" altLang="en-US" sz="2500" b="1" i="0" u="none" strike="noStrike" cap="none" dirty="0">
                <a:solidFill>
                  <a:srgbClr val="4285F5"/>
                </a:solidFill>
                <a:latin typeface="Google Sans"/>
                <a:ea typeface="Google Sans"/>
                <a:cs typeface="Google Sans"/>
                <a:sym typeface="Google Sans"/>
              </a:rPr>
              <a:t>系列</a:t>
            </a:r>
            <a:endParaRPr sz="2500" b="1" i="0" u="none" strike="noStrike" cap="none" dirty="0">
              <a:solidFill>
                <a:srgbClr val="4285F5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73B35A5F-B0FA-CF4B-9DBC-4AA01C6026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4760346"/>
              </p:ext>
            </p:extLst>
          </p:nvPr>
        </p:nvGraphicFramePr>
        <p:xfrm>
          <a:off x="311922" y="3042614"/>
          <a:ext cx="8469222" cy="19163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23074">
                  <a:extLst>
                    <a:ext uri="{9D8B030D-6E8A-4147-A177-3AD203B41FA5}">
                      <a16:colId xmlns:a16="http://schemas.microsoft.com/office/drawing/2014/main" val="110003217"/>
                    </a:ext>
                  </a:extLst>
                </a:gridCol>
                <a:gridCol w="2823074">
                  <a:extLst>
                    <a:ext uri="{9D8B030D-6E8A-4147-A177-3AD203B41FA5}">
                      <a16:colId xmlns:a16="http://schemas.microsoft.com/office/drawing/2014/main" val="2573362401"/>
                    </a:ext>
                  </a:extLst>
                </a:gridCol>
                <a:gridCol w="2823074">
                  <a:extLst>
                    <a:ext uri="{9D8B030D-6E8A-4147-A177-3AD203B41FA5}">
                      <a16:colId xmlns:a16="http://schemas.microsoft.com/office/drawing/2014/main" val="3121739004"/>
                    </a:ext>
                  </a:extLst>
                </a:gridCol>
              </a:tblGrid>
              <a:tr h="341846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v1 (before SimCLRv1)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9D5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v2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9D5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bg1"/>
                          </a:solidFill>
                          <a:hlinkClick r:id="rId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v3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9D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8800418"/>
                  </a:ext>
                </a:extLst>
              </a:tr>
              <a:tr h="825003">
                <a:tc>
                  <a:txBody>
                    <a:bodyPr/>
                    <a:lstStyle/>
                    <a:p>
                      <a:pPr marL="171450" lvl="0" indent="-171450">
                        <a:lnSpc>
                          <a:spcPct val="150000"/>
                        </a:lnSpc>
                        <a:buSzPts val="2500"/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100" i="0" u="none" strike="noStrike" cap="none" dirty="0">
                          <a:solidFill>
                            <a:schemeClr val="tx1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利用</a:t>
                      </a:r>
                      <a:r>
                        <a:rPr lang="en-US" altLang="zh-CN" sz="1100" i="0" u="none" strike="noStrike" cap="none" dirty="0">
                          <a:solidFill>
                            <a:schemeClr val="tx1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Memory</a:t>
                      </a:r>
                      <a:r>
                        <a:rPr lang="zh-CN" altLang="en-US" sz="1100" i="0" u="none" strike="noStrike" cap="none" dirty="0">
                          <a:solidFill>
                            <a:schemeClr val="tx1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 </a:t>
                      </a:r>
                      <a:r>
                        <a:rPr lang="en-US" altLang="zh-CN" sz="1100" i="0" u="none" strike="noStrike" cap="none" dirty="0">
                          <a:solidFill>
                            <a:schemeClr val="tx1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bank</a:t>
                      </a:r>
                      <a:r>
                        <a:rPr lang="zh-CN" altLang="en-US" sz="1100" i="0" u="none" strike="noStrike" cap="none" dirty="0">
                          <a:solidFill>
                            <a:schemeClr val="tx1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增加负例个数</a:t>
                      </a:r>
                    </a:p>
                    <a:p>
                      <a:pPr marL="171450" lvl="0" indent="-171450">
                        <a:lnSpc>
                          <a:spcPct val="150000"/>
                        </a:lnSpc>
                        <a:buSzPts val="2500"/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100" i="0" u="none" strike="noStrike" cap="none" dirty="0">
                          <a:solidFill>
                            <a:schemeClr val="tx1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对单侧</a:t>
                      </a:r>
                      <a:r>
                        <a:rPr lang="en" altLang="zh-CN" sz="1100" i="0" u="none" strike="noStrike" cap="none" dirty="0">
                          <a:solidFill>
                            <a:schemeClr val="tx1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Encoder</a:t>
                      </a:r>
                      <a:r>
                        <a:rPr lang="zh-CN" altLang="en-US" sz="1100" i="0" u="none" strike="noStrike" cap="none" dirty="0">
                          <a:solidFill>
                            <a:schemeClr val="tx1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参数进行更新，避免</a:t>
                      </a:r>
                      <a:r>
                        <a:rPr lang="en" altLang="zh-CN" sz="1100" i="0" u="none" strike="noStrike" cap="none" dirty="0">
                          <a:solidFill>
                            <a:schemeClr val="tx1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Memory bank</a:t>
                      </a:r>
                      <a:r>
                        <a:rPr lang="zh-CN" altLang="en-US" sz="1100" i="0" u="none" strike="noStrike" cap="none" dirty="0">
                          <a:solidFill>
                            <a:schemeClr val="tx1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中表示不一致的情况</a:t>
                      </a:r>
                      <a:endParaRPr lang="en-US" altLang="zh-CN" sz="1100" i="0" u="none" strike="noStrike" cap="none" dirty="0">
                        <a:solidFill>
                          <a:schemeClr val="tx1"/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marL="0" lvl="0" indent="0">
                        <a:lnSpc>
                          <a:spcPct val="150000"/>
                        </a:lnSpc>
                        <a:buSzPts val="2500"/>
                        <a:buFont typeface="Arial" panose="020B0604020202020204" pitchFamily="34" charset="0"/>
                        <a:buNone/>
                      </a:pPr>
                      <a:r>
                        <a:rPr lang="en" altLang="zh-CN" sz="1100" i="0" u="none" strike="noStrike" cap="none" dirty="0">
                          <a:solidFill>
                            <a:schemeClr val="tx1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P.S. </a:t>
                      </a:r>
                      <a:r>
                        <a:rPr lang="en" altLang="zh-CN" sz="1100" i="0" u="none" strike="noStrike" cap="none" dirty="0" err="1">
                          <a:solidFill>
                            <a:schemeClr val="tx1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fk</a:t>
                      </a:r>
                      <a:r>
                        <a:rPr lang="en" altLang="zh-CN" sz="1100" i="0" u="none" strike="noStrike" cap="none" dirty="0">
                          <a:solidFill>
                            <a:schemeClr val="tx1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=m*</a:t>
                      </a:r>
                      <a:r>
                        <a:rPr lang="en" altLang="zh-CN" sz="1100" i="0" u="none" strike="noStrike" cap="none" dirty="0" err="1">
                          <a:solidFill>
                            <a:schemeClr val="tx1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fk</a:t>
                      </a:r>
                      <a:r>
                        <a:rPr lang="en" altLang="zh-CN" sz="1100" i="0" u="none" strike="noStrike" cap="none" dirty="0">
                          <a:solidFill>
                            <a:schemeClr val="tx1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 + (1-m)*</a:t>
                      </a:r>
                      <a:r>
                        <a:rPr lang="en" altLang="zh-CN" sz="1100" i="0" u="none" strike="noStrike" cap="none" dirty="0" err="1">
                          <a:solidFill>
                            <a:schemeClr val="tx1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fq</a:t>
                      </a:r>
                      <a:r>
                        <a:rPr lang="zh-CN" altLang="en" sz="1100" i="0" u="none" strike="noStrike" cap="none" dirty="0">
                          <a:solidFill>
                            <a:schemeClr val="tx1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，</a:t>
                      </a:r>
                      <a:r>
                        <a:rPr lang="zh-CN" altLang="en-US" sz="1100" i="0" u="none" strike="noStrike" cap="none" dirty="0">
                          <a:solidFill>
                            <a:schemeClr val="tx1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实践证明</a:t>
                      </a:r>
                      <a:r>
                        <a:rPr lang="en" altLang="zh-CN" sz="1100" i="0" u="none" strike="noStrike" cap="none" dirty="0">
                          <a:solidFill>
                            <a:schemeClr val="tx1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m=0.999</a:t>
                      </a:r>
                      <a:r>
                        <a:rPr lang="zh-CN" altLang="en-US" sz="1100" i="0" u="none" strike="noStrike" cap="none" dirty="0">
                          <a:solidFill>
                            <a:schemeClr val="tx1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比</a:t>
                      </a:r>
                      <a:r>
                        <a:rPr lang="en" altLang="zh-CN" sz="1100" i="0" u="none" strike="noStrike" cap="none" dirty="0">
                          <a:solidFill>
                            <a:schemeClr val="tx1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m=0.9</a:t>
                      </a:r>
                      <a:r>
                        <a:rPr lang="zh-CN" altLang="en-US" sz="1100" i="0" u="none" strike="noStrike" cap="none" dirty="0">
                          <a:solidFill>
                            <a:schemeClr val="tx1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好很多，有利于整体一致性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71450" lvl="0" indent="-171450">
                        <a:lnSpc>
                          <a:spcPct val="150000"/>
                        </a:lnSpc>
                        <a:buSzPts val="2500"/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100" i="0" u="none" strike="noStrike" cap="none" dirty="0">
                          <a:solidFill>
                            <a:schemeClr val="tx1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改进了数据增强方法</a:t>
                      </a:r>
                      <a:endParaRPr lang="en-US" altLang="zh-CN" sz="1100" i="0" u="none" strike="noStrike" cap="none" dirty="0">
                        <a:solidFill>
                          <a:schemeClr val="tx1"/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500"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zh-CN" altLang="en-US" sz="1100" i="0" u="none" strike="noStrike" cap="none" dirty="0">
                          <a:solidFill>
                            <a:schemeClr val="tx1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训练时增加了</a:t>
                      </a:r>
                      <a:r>
                        <a:rPr lang="en-US" altLang="zh-CN" sz="1100" i="0" u="none" strike="noStrike" cap="none" dirty="0">
                          <a:solidFill>
                            <a:schemeClr val="tx1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Projection</a:t>
                      </a:r>
                      <a:r>
                        <a:rPr lang="zh-CN" altLang="en-US" sz="1100" i="0" u="none" strike="noStrike" cap="none" dirty="0">
                          <a:solidFill>
                            <a:schemeClr val="tx1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层</a:t>
                      </a:r>
                      <a:endParaRPr lang="en-US" altLang="zh-CN" sz="1100" i="0" u="none" strike="noStrike" cap="none" dirty="0">
                        <a:solidFill>
                          <a:schemeClr val="tx1"/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500"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zh-CN" altLang="en-US" sz="1100" i="0" u="none" strike="noStrike" cap="none" dirty="0">
                          <a:solidFill>
                            <a:schemeClr val="tx1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参考</a:t>
                      </a:r>
                      <a:r>
                        <a:rPr lang="en-US" altLang="zh-CN" sz="1100" i="0" u="none" strike="noStrike" cap="none" dirty="0" err="1">
                          <a:solidFill>
                            <a:schemeClr val="tx1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SimCLR</a:t>
                      </a:r>
                      <a:r>
                        <a:rPr lang="zh-CN" altLang="en-US" sz="1100" i="0" u="none" strike="noStrike" cap="none" dirty="0">
                          <a:solidFill>
                            <a:schemeClr val="tx1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采用</a:t>
                      </a:r>
                      <a:r>
                        <a:rPr lang="en-US" altLang="zh-CN" sz="1100" i="0" u="none" strike="noStrike" cap="none" dirty="0">
                          <a:solidFill>
                            <a:schemeClr val="tx1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cosine</a:t>
                      </a:r>
                      <a:r>
                        <a:rPr lang="zh-CN" altLang="en-US" sz="1100" i="0" u="none" strike="noStrike" cap="none" dirty="0">
                          <a:solidFill>
                            <a:schemeClr val="tx1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衰减</a:t>
                      </a:r>
                      <a:endParaRPr lang="en-US" altLang="zh-CN" sz="1100" i="0" u="none" strike="noStrike" cap="none" dirty="0">
                        <a:solidFill>
                          <a:schemeClr val="tx1"/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marL="171450" lvl="0" indent="-171450">
                        <a:lnSpc>
                          <a:spcPct val="150000"/>
                        </a:lnSpc>
                        <a:buSzPts val="2500"/>
                        <a:buFont typeface="Arial" panose="020B0604020202020204" pitchFamily="34" charset="0"/>
                        <a:buChar char="•"/>
                      </a:pPr>
                      <a:endParaRPr lang="zh-CN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71450" lvl="0" indent="-171450">
                        <a:lnSpc>
                          <a:spcPct val="150000"/>
                        </a:lnSpc>
                        <a:buSzPts val="2500"/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100" i="0" u="none" strike="noStrike" cap="none" dirty="0">
                          <a:solidFill>
                            <a:schemeClr val="tx1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改将编码器改为</a:t>
                      </a:r>
                      <a:r>
                        <a:rPr lang="en-US" altLang="zh-CN" sz="1100" i="0" u="none" strike="noStrike" cap="none" dirty="0" err="1">
                          <a:solidFill>
                            <a:schemeClr val="tx1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ViT</a:t>
                      </a:r>
                      <a:endParaRPr lang="en-US" altLang="zh-CN" sz="1100" i="0" u="none" strike="noStrike" cap="none" dirty="0">
                        <a:solidFill>
                          <a:schemeClr val="tx1"/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500"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zh-CN" altLang="en-US" sz="1100" i="0" u="none" strike="noStrike" cap="none" dirty="0">
                          <a:solidFill>
                            <a:schemeClr val="tx1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采用固定的随机</a:t>
                      </a:r>
                      <a:r>
                        <a:rPr lang="en-US" altLang="zh-CN" sz="1100" i="0" u="none" strike="noStrike" cap="none" dirty="0">
                          <a:solidFill>
                            <a:schemeClr val="tx1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Patch</a:t>
                      </a:r>
                      <a:r>
                        <a:rPr lang="zh-CN" altLang="en-US" sz="1100" i="0" u="none" strike="noStrike" cap="none" dirty="0">
                          <a:solidFill>
                            <a:schemeClr val="tx1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 </a:t>
                      </a:r>
                      <a:r>
                        <a:rPr lang="en-US" altLang="zh-CN" sz="1100" i="0" u="none" strike="noStrike" cap="none" dirty="0">
                          <a:solidFill>
                            <a:schemeClr val="tx1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projection</a:t>
                      </a:r>
                      <a:r>
                        <a:rPr lang="zh-CN" altLang="en-US" sz="1100" i="0" u="none" strike="noStrike" cap="none" dirty="0">
                          <a:solidFill>
                            <a:schemeClr val="tx1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，提升训练稳定性</a:t>
                      </a:r>
                      <a:endParaRPr lang="zh-CN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37653902"/>
                  </a:ext>
                </a:extLst>
              </a:tr>
            </a:tbl>
          </a:graphicData>
        </a:graphic>
      </p:graphicFrame>
      <p:pic>
        <p:nvPicPr>
          <p:cNvPr id="7" name="图片 6">
            <a:extLst>
              <a:ext uri="{FF2B5EF4-FFF2-40B4-BE49-F238E27FC236}">
                <a16:creationId xmlns:a16="http://schemas.microsoft.com/office/drawing/2014/main" id="{B37EBFAD-173B-AD4B-B69B-8D9E210A5C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64393" y="915534"/>
            <a:ext cx="1638300" cy="19558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CEE5509-8E03-604E-BF1A-94BA5661D7A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13407" y="951191"/>
            <a:ext cx="1701800" cy="1943100"/>
          </a:xfrm>
          <a:prstGeom prst="rect">
            <a:avLst/>
          </a:prstGeom>
        </p:spPr>
      </p:pic>
      <p:sp>
        <p:nvSpPr>
          <p:cNvPr id="9" name="右箭头 8">
            <a:extLst>
              <a:ext uri="{FF2B5EF4-FFF2-40B4-BE49-F238E27FC236}">
                <a16:creationId xmlns:a16="http://schemas.microsoft.com/office/drawing/2014/main" id="{040FACB9-A14E-B144-B6CD-62F5C8DA677D}"/>
              </a:ext>
            </a:extLst>
          </p:cNvPr>
          <p:cNvSpPr/>
          <p:nvPr/>
        </p:nvSpPr>
        <p:spPr>
          <a:xfrm>
            <a:off x="3737429" y="1893434"/>
            <a:ext cx="624114" cy="218087"/>
          </a:xfrm>
          <a:prstGeom prst="rightArrow">
            <a:avLst/>
          </a:prstGeom>
          <a:solidFill>
            <a:srgbClr val="119D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091702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5044274" y="687414"/>
            <a:ext cx="9144000" cy="4168742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134;p30">
            <a:extLst>
              <a:ext uri="{FF2B5EF4-FFF2-40B4-BE49-F238E27FC236}">
                <a16:creationId xmlns:a16="http://schemas.microsoft.com/office/drawing/2014/main" id="{921B4E90-0EFA-3E42-9CD2-500E7C9E525B}"/>
              </a:ext>
            </a:extLst>
          </p:cNvPr>
          <p:cNvSpPr txBox="1"/>
          <p:nvPr/>
        </p:nvSpPr>
        <p:spPr>
          <a:xfrm>
            <a:off x="311922" y="269169"/>
            <a:ext cx="6793873" cy="569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buSzPts val="2500"/>
            </a:pPr>
            <a:r>
              <a:rPr lang="zh-CN" altLang="en-US" sz="2500" b="1" dirty="0">
                <a:solidFill>
                  <a:srgbClr val="4285F5"/>
                </a:solidFill>
                <a:latin typeface="Google Sans"/>
                <a:ea typeface="Google Sans"/>
                <a:cs typeface="Google Sans"/>
                <a:sym typeface="Google Sans"/>
              </a:rPr>
              <a:t>基于负例的对比学习：</a:t>
            </a:r>
            <a:r>
              <a:rPr lang="en" altLang="zh-CN" sz="2500" b="1" dirty="0" err="1">
                <a:solidFill>
                  <a:srgbClr val="4285F5"/>
                </a:solidFill>
                <a:latin typeface="Google Sans"/>
                <a:ea typeface="Google Sans"/>
                <a:cs typeface="Google Sans"/>
                <a:sym typeface="Google Sans"/>
              </a:rPr>
              <a:t>MoCo</a:t>
            </a:r>
            <a:r>
              <a:rPr lang="zh-CN" altLang="en" sz="2500" b="1" dirty="0">
                <a:solidFill>
                  <a:srgbClr val="4285F5"/>
                </a:solidFill>
                <a:latin typeface="Google Sans"/>
                <a:ea typeface="Google Sans"/>
                <a:cs typeface="Google Sans"/>
                <a:sym typeface="Google Sans"/>
              </a:rPr>
              <a:t>的</a:t>
            </a:r>
            <a:r>
              <a:rPr lang="zh-CN" altLang="en-US" sz="2500" b="1" dirty="0">
                <a:solidFill>
                  <a:srgbClr val="4285F5"/>
                </a:solidFill>
                <a:latin typeface="Google Sans"/>
                <a:ea typeface="Google Sans"/>
                <a:cs typeface="Google Sans"/>
                <a:sym typeface="Google Sans"/>
              </a:rPr>
              <a:t>实现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25543CB-C051-CA46-8EC5-6352475E1D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3619" y="762970"/>
            <a:ext cx="3742066" cy="4168742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F8FD3897-65BA-B24F-9FCC-68265483AA75}"/>
              </a:ext>
            </a:extLst>
          </p:cNvPr>
          <p:cNvSpPr/>
          <p:nvPr/>
        </p:nvSpPr>
        <p:spPr>
          <a:xfrm>
            <a:off x="2729240" y="2638498"/>
            <a:ext cx="2778100" cy="314107"/>
          </a:xfrm>
          <a:prstGeom prst="rect">
            <a:avLst/>
          </a:prstGeom>
          <a:noFill/>
          <a:ln>
            <a:solidFill>
              <a:srgbClr val="EA42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77DEB6C-605D-F940-86E8-AB09BE974976}"/>
              </a:ext>
            </a:extLst>
          </p:cNvPr>
          <p:cNvSpPr/>
          <p:nvPr/>
        </p:nvSpPr>
        <p:spPr>
          <a:xfrm>
            <a:off x="2729239" y="4169905"/>
            <a:ext cx="3350473" cy="761807"/>
          </a:xfrm>
          <a:prstGeom prst="rect">
            <a:avLst/>
          </a:prstGeom>
          <a:noFill/>
          <a:ln>
            <a:solidFill>
              <a:srgbClr val="EA42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47901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5044274" y="687414"/>
            <a:ext cx="9144000" cy="41688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134;p30">
            <a:extLst>
              <a:ext uri="{FF2B5EF4-FFF2-40B4-BE49-F238E27FC236}">
                <a16:creationId xmlns:a16="http://schemas.microsoft.com/office/drawing/2014/main" id="{439BA07A-BF99-CB46-80A9-CD90BA7D3316}"/>
              </a:ext>
            </a:extLst>
          </p:cNvPr>
          <p:cNvSpPr txBox="1"/>
          <p:nvPr/>
        </p:nvSpPr>
        <p:spPr>
          <a:xfrm>
            <a:off x="311922" y="269169"/>
            <a:ext cx="5943735" cy="569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zh-CN" altLang="en-US" sz="2500" b="1" i="0" u="none" strike="noStrike" cap="none" dirty="0">
                <a:solidFill>
                  <a:srgbClr val="4285F5"/>
                </a:solidFill>
                <a:latin typeface="Google Sans"/>
                <a:ea typeface="Google Sans"/>
                <a:cs typeface="Google Sans"/>
                <a:sym typeface="Google Sans"/>
              </a:rPr>
              <a:t>基于负例的对比学习：</a:t>
            </a:r>
            <a:r>
              <a:rPr lang="en-US" altLang="zh-CN" sz="2500" b="1" dirty="0" err="1">
                <a:solidFill>
                  <a:srgbClr val="4285F5"/>
                </a:solidFill>
                <a:latin typeface="Google Sans"/>
                <a:ea typeface="Google Sans"/>
                <a:cs typeface="Google Sans"/>
                <a:sym typeface="Google Sans"/>
              </a:rPr>
              <a:t>SwAV</a:t>
            </a:r>
            <a:r>
              <a:rPr lang="zh-CN" altLang="en-US" sz="2500" b="1" i="0" u="none" strike="noStrike" cap="none" dirty="0">
                <a:solidFill>
                  <a:srgbClr val="4285F5"/>
                </a:solidFill>
                <a:latin typeface="Google Sans"/>
                <a:ea typeface="Google Sans"/>
                <a:cs typeface="Google Sans"/>
                <a:sym typeface="Google Sans"/>
              </a:rPr>
              <a:t>系列</a:t>
            </a:r>
            <a:endParaRPr sz="2500" b="1" i="0" u="none" strike="noStrike" cap="none" dirty="0">
              <a:solidFill>
                <a:srgbClr val="4285F5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73B35A5F-B0FA-CF4B-9DBC-4AA01C6026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0907167"/>
              </p:ext>
            </p:extLst>
          </p:nvPr>
        </p:nvGraphicFramePr>
        <p:xfrm>
          <a:off x="311921" y="3042614"/>
          <a:ext cx="8285986" cy="116684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42993">
                  <a:extLst>
                    <a:ext uri="{9D8B030D-6E8A-4147-A177-3AD203B41FA5}">
                      <a16:colId xmlns:a16="http://schemas.microsoft.com/office/drawing/2014/main" val="110003217"/>
                    </a:ext>
                  </a:extLst>
                </a:gridCol>
                <a:gridCol w="4142993">
                  <a:extLst>
                    <a:ext uri="{9D8B030D-6E8A-4147-A177-3AD203B41FA5}">
                      <a16:colId xmlns:a16="http://schemas.microsoft.com/office/drawing/2014/main" val="3121739004"/>
                    </a:ext>
                  </a:extLst>
                </a:gridCol>
              </a:tblGrid>
              <a:tr h="341846">
                <a:tc>
                  <a:txBody>
                    <a:bodyPr/>
                    <a:lstStyle/>
                    <a:p>
                      <a:r>
                        <a:rPr lang="en-US" altLang="zh-CN" dirty="0" err="1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SwAV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9D5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SEER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9D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8800418"/>
                  </a:ext>
                </a:extLst>
              </a:tr>
              <a:tr h="825003">
                <a:tc>
                  <a:txBody>
                    <a:bodyPr/>
                    <a:lstStyle/>
                    <a:p>
                      <a:pPr marL="171450" lvl="0" indent="-171450">
                        <a:lnSpc>
                          <a:spcPct val="150000"/>
                        </a:lnSpc>
                        <a:buSzPts val="2500"/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100" i="0" u="none" strike="noStrike" cap="none" dirty="0">
                          <a:solidFill>
                            <a:schemeClr val="tx1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对</a:t>
                      </a:r>
                      <a:r>
                        <a:rPr lang="en-US" altLang="zh-CN" sz="1100" i="0" u="none" strike="noStrike" cap="none" dirty="0">
                          <a:solidFill>
                            <a:schemeClr val="tx1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Batch</a:t>
                      </a:r>
                      <a:r>
                        <a:rPr lang="zh-CN" altLang="en-US" sz="1100" i="0" u="none" strike="noStrike" cap="none" dirty="0">
                          <a:solidFill>
                            <a:schemeClr val="tx1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内样本进行聚类，然后去区分每类的类簇</a:t>
                      </a:r>
                      <a:endParaRPr lang="en-US" altLang="zh-CN" sz="1100" i="0" u="none" strike="noStrike" cap="none" dirty="0">
                        <a:solidFill>
                          <a:schemeClr val="tx1"/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marL="171450" lvl="0" indent="-171450">
                        <a:lnSpc>
                          <a:spcPct val="150000"/>
                        </a:lnSpc>
                        <a:buSzPts val="2500"/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100" i="0" u="none" strike="noStrike" cap="none" dirty="0">
                          <a:solidFill>
                            <a:schemeClr val="tx1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将图像的不同分辨率</a:t>
                      </a:r>
                      <a:r>
                        <a:rPr lang="en-US" altLang="zh-CN" sz="1100" i="0" u="none" strike="noStrike" cap="none" dirty="0">
                          <a:solidFill>
                            <a:schemeClr val="tx1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Mix</a:t>
                      </a:r>
                      <a:r>
                        <a:rPr lang="zh-CN" altLang="en-US" sz="1100" i="0" u="none" strike="noStrike" cap="none" dirty="0">
                          <a:solidFill>
                            <a:schemeClr val="tx1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做数据增强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500"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zh-CN" altLang="en-US" sz="1100" b="0" i="0" u="none" strike="noStrike" cap="none" dirty="0">
                          <a:solidFill>
                            <a:schemeClr val="tx1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更好的</a:t>
                      </a:r>
                      <a:r>
                        <a:rPr lang="en-US" altLang="zh-CN" sz="1100" b="0" i="0" u="none" strike="noStrike" cap="none" dirty="0">
                          <a:solidFill>
                            <a:schemeClr val="tx1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Encoder</a:t>
                      </a:r>
                      <a:r>
                        <a:rPr lang="zh-CN" altLang="en-US" sz="1100" b="0" i="0" u="none" strike="noStrike" cap="none" dirty="0">
                          <a:solidFill>
                            <a:schemeClr val="tx1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：</a:t>
                      </a:r>
                      <a:r>
                        <a:rPr lang="en" altLang="zh-CN" sz="1100" b="0" i="0" u="none" strike="noStrike" cap="none" dirty="0" err="1">
                          <a:solidFill>
                            <a:schemeClr val="tx1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RegNet</a:t>
                      </a:r>
                      <a:endParaRPr lang="en" altLang="zh-CN" sz="1100" b="0" i="0" u="none" strike="noStrike" cap="none" dirty="0">
                        <a:solidFill>
                          <a:schemeClr val="tx1"/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500"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zh-CN" altLang="en-US" sz="1100" b="0" i="0" u="none" strike="noStrike" cap="none" dirty="0">
                          <a:solidFill>
                            <a:schemeClr val="tx1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更多的数据：不局限于</a:t>
                      </a:r>
                      <a:r>
                        <a:rPr lang="en-US" altLang="zh-CN" sz="1100" b="0" i="0" u="none" strike="noStrike" cap="none" dirty="0">
                          <a:solidFill>
                            <a:schemeClr val="tx1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ImageNet</a:t>
                      </a:r>
                      <a:endParaRPr lang="en" altLang="zh-CN" sz="1100" b="0" i="0" u="none" strike="noStrike" cap="none" dirty="0">
                        <a:solidFill>
                          <a:schemeClr val="tx1"/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37653902"/>
                  </a:ext>
                </a:extLst>
              </a:tr>
            </a:tbl>
          </a:graphicData>
        </a:graphic>
      </p:graphicFrame>
      <p:pic>
        <p:nvPicPr>
          <p:cNvPr id="2" name="图片 1">
            <a:extLst>
              <a:ext uri="{FF2B5EF4-FFF2-40B4-BE49-F238E27FC236}">
                <a16:creationId xmlns:a16="http://schemas.microsoft.com/office/drawing/2014/main" id="{11FE6482-CE49-714C-864B-E2BD52690A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3451" y="838525"/>
            <a:ext cx="4616450" cy="2189967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6891A057-7E42-EB4C-9E78-704B767574BC}"/>
              </a:ext>
            </a:extLst>
          </p:cNvPr>
          <p:cNvSpPr txBox="1"/>
          <p:nvPr/>
        </p:nvSpPr>
        <p:spPr>
          <a:xfrm>
            <a:off x="5253827" y="2417861"/>
            <a:ext cx="31357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Codes: </a:t>
            </a:r>
            <a:r>
              <a:rPr kumimoji="1" lang="zh-CN" altLang="en-US" dirty="0"/>
              <a:t>样本与每个类簇中心的相似度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177ABFB-954C-BC42-9421-2EBBE7F466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6093" y="3945165"/>
            <a:ext cx="2211833" cy="39178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3FA461F9-82A9-324E-B265-0F082F1C31E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7136" y="4304975"/>
            <a:ext cx="1595664" cy="337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742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5044274" y="687414"/>
            <a:ext cx="9144000" cy="41688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134;p30">
            <a:extLst>
              <a:ext uri="{FF2B5EF4-FFF2-40B4-BE49-F238E27FC236}">
                <a16:creationId xmlns:a16="http://schemas.microsoft.com/office/drawing/2014/main" id="{439BA07A-BF99-CB46-80A9-CD90BA7D3316}"/>
              </a:ext>
            </a:extLst>
          </p:cNvPr>
          <p:cNvSpPr txBox="1"/>
          <p:nvPr/>
        </p:nvSpPr>
        <p:spPr>
          <a:xfrm>
            <a:off x="311922" y="269169"/>
            <a:ext cx="5943735" cy="569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buSzPts val="2500"/>
            </a:pPr>
            <a:r>
              <a:rPr lang="zh-CN" altLang="en-US" sz="2500" b="1" dirty="0">
                <a:solidFill>
                  <a:srgbClr val="4285F5"/>
                </a:solidFill>
                <a:latin typeface="Google Sans"/>
                <a:ea typeface="Google Sans"/>
                <a:cs typeface="Google Sans"/>
                <a:sym typeface="Google Sans"/>
              </a:rPr>
              <a:t>基于</a:t>
            </a:r>
            <a:r>
              <a:rPr lang="en" altLang="zh-CN" sz="2500" b="1" dirty="0">
                <a:solidFill>
                  <a:srgbClr val="4285F5"/>
                </a:solidFill>
                <a:latin typeface="Google Sans"/>
                <a:ea typeface="Google Sans"/>
                <a:cs typeface="Google Sans"/>
                <a:sym typeface="Google Sans"/>
              </a:rPr>
              <a:t>Stop-gradient</a:t>
            </a:r>
            <a:r>
              <a:rPr lang="zh-CN" altLang="en-US" sz="2500" b="1" dirty="0">
                <a:solidFill>
                  <a:srgbClr val="4285F5"/>
                </a:solidFill>
                <a:latin typeface="Google Sans"/>
                <a:ea typeface="Google Sans"/>
                <a:cs typeface="Google Sans"/>
                <a:sym typeface="Google Sans"/>
              </a:rPr>
              <a:t>的对比学习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6AD3693-CAF3-474D-A892-5161AB91B1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1215" y="809569"/>
            <a:ext cx="2440214" cy="205287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13FE634-B526-0440-8B6A-EEA510C60A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2857" y="727376"/>
            <a:ext cx="2532744" cy="207715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9DF40E3-F22E-1D4D-AFF7-00A9D868D1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1921" y="1257279"/>
            <a:ext cx="2286000" cy="4953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D9EDFDA9-6825-A448-ACF2-30FA56B2A8B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601" y="1897592"/>
            <a:ext cx="2501900" cy="546100"/>
          </a:xfrm>
          <a:prstGeom prst="rect">
            <a:avLst/>
          </a:prstGeom>
        </p:spPr>
      </p:pic>
      <p:sp>
        <p:nvSpPr>
          <p:cNvPr id="13" name="Google Shape;134;p30">
            <a:extLst>
              <a:ext uri="{FF2B5EF4-FFF2-40B4-BE49-F238E27FC236}">
                <a16:creationId xmlns:a16="http://schemas.microsoft.com/office/drawing/2014/main" id="{F9A8ADDF-B633-6940-ACFA-992EC08E3245}"/>
              </a:ext>
            </a:extLst>
          </p:cNvPr>
          <p:cNvSpPr txBox="1"/>
          <p:nvPr/>
        </p:nvSpPr>
        <p:spPr>
          <a:xfrm>
            <a:off x="311921" y="3044532"/>
            <a:ext cx="7569949" cy="400079"/>
          </a:xfrm>
          <a:prstGeom prst="rect">
            <a:avLst/>
          </a:prstGeom>
          <a:solidFill>
            <a:srgbClr val="119D58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buSzPts val="2500"/>
            </a:pPr>
            <a:r>
              <a:rPr lang="zh-CN" altLang="en-US" i="0" u="none" strike="noStrike" cap="none" dirty="0">
                <a:solidFill>
                  <a:schemeClr val="bg1"/>
                </a:solidFill>
                <a:highlight>
                  <a:srgbClr val="119D58"/>
                </a:highlight>
                <a:latin typeface="Google Sans"/>
                <a:ea typeface="Google Sans"/>
                <a:cs typeface="Google Sans"/>
                <a:sym typeface="Google Sans"/>
              </a:rPr>
              <a:t>为什么</a:t>
            </a:r>
            <a:r>
              <a:rPr lang="en-US" altLang="zh-CN" dirty="0">
                <a:solidFill>
                  <a:schemeClr val="bg1"/>
                </a:solidFill>
                <a:highlight>
                  <a:srgbClr val="119D58"/>
                </a:highlight>
                <a:latin typeface="Google Sans"/>
                <a:ea typeface="Google Sans"/>
                <a:cs typeface="Google Sans"/>
                <a:sym typeface="Google Sans"/>
              </a:rPr>
              <a:t>w</a:t>
            </a:r>
            <a:r>
              <a:rPr lang="en-US" altLang="zh-CN" i="0" u="none" strike="noStrike" cap="none" dirty="0">
                <a:solidFill>
                  <a:schemeClr val="bg1"/>
                </a:solidFill>
                <a:highlight>
                  <a:srgbClr val="119D58"/>
                </a:highlight>
                <a:latin typeface="Google Sans"/>
                <a:ea typeface="Google Sans"/>
                <a:cs typeface="Google Sans"/>
                <a:sym typeface="Google Sans"/>
              </a:rPr>
              <a:t>ork</a:t>
            </a:r>
            <a:r>
              <a:rPr lang="zh-CN" altLang="en-US" i="0" u="none" strike="noStrike" cap="none" dirty="0">
                <a:solidFill>
                  <a:schemeClr val="bg1"/>
                </a:solidFill>
                <a:highlight>
                  <a:srgbClr val="119D58"/>
                </a:highlight>
                <a:latin typeface="Google Sans"/>
                <a:ea typeface="Google Sans"/>
                <a:cs typeface="Google Sans"/>
                <a:sym typeface="Google Sans"/>
              </a:rPr>
              <a:t>：是</a:t>
            </a:r>
            <a:r>
              <a:rPr lang="en-US" altLang="zh-CN" i="0" u="none" strike="noStrike" cap="none" dirty="0">
                <a:solidFill>
                  <a:schemeClr val="bg1"/>
                </a:solidFill>
                <a:highlight>
                  <a:srgbClr val="119D58"/>
                </a:highlight>
                <a:latin typeface="Google Sans"/>
                <a:ea typeface="Google Sans"/>
                <a:cs typeface="Google Sans"/>
                <a:sym typeface="Google Sans"/>
              </a:rPr>
              <a:t>Expectations-Maximization</a:t>
            </a:r>
            <a:r>
              <a:rPr lang="zh-CN" altLang="en-US" i="0" u="none" strike="noStrike" cap="none" dirty="0">
                <a:solidFill>
                  <a:schemeClr val="bg1"/>
                </a:solidFill>
                <a:highlight>
                  <a:srgbClr val="119D58"/>
                </a:highlight>
                <a:latin typeface="Google Sans"/>
                <a:ea typeface="Google Sans"/>
                <a:cs typeface="Google Sans"/>
                <a:sym typeface="Google Sans"/>
              </a:rPr>
              <a:t>的过程</a:t>
            </a:r>
            <a:endParaRPr i="0" u="none" strike="noStrike" cap="none" dirty="0">
              <a:solidFill>
                <a:schemeClr val="bg1"/>
              </a:solidFill>
              <a:highlight>
                <a:srgbClr val="119D58"/>
              </a:highlight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977AA35C-AD4F-1040-BC00-64C17E71DC4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1922" y="3707158"/>
            <a:ext cx="2966577" cy="465031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9889DE7E-668A-DD41-836B-C06FE3CB8FD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0731" y="4162245"/>
            <a:ext cx="1473419" cy="515181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6B64CCBF-2FE1-EF44-9705-DD64CCC7233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16397" y="3605244"/>
            <a:ext cx="2290064" cy="404578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E315F1FF-0785-8A4B-89B0-FED937B086E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040821" y="4009822"/>
            <a:ext cx="2289911" cy="404578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A3A778A1-139D-EE46-93E2-56DC2233FCF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251635" y="4372520"/>
            <a:ext cx="1735428" cy="446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6321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" name="Google Shape;133;p30"/>
          <p:cNvGrpSpPr/>
          <p:nvPr/>
        </p:nvGrpSpPr>
        <p:grpSpPr>
          <a:xfrm>
            <a:off x="827314" y="2009440"/>
            <a:ext cx="5909816" cy="954077"/>
            <a:chOff x="844642" y="3809447"/>
            <a:chExt cx="4330260" cy="954077"/>
          </a:xfrm>
        </p:grpSpPr>
        <p:sp>
          <p:nvSpPr>
            <p:cNvPr id="134" name="Google Shape;134;p30"/>
            <p:cNvSpPr txBox="1"/>
            <p:nvPr/>
          </p:nvSpPr>
          <p:spPr>
            <a:xfrm>
              <a:off x="844642" y="3809447"/>
              <a:ext cx="4330260" cy="9540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00"/>
                <a:buFont typeface="Arial"/>
                <a:buNone/>
              </a:pPr>
              <a:r>
                <a:rPr lang="zh-CN" altLang="en-US" sz="2500" i="0" u="none" strike="noStrike" cap="none" dirty="0">
                  <a:solidFill>
                    <a:srgbClr val="4285F5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对比学习前沿进展及</a:t>
              </a:r>
              <a:r>
                <a:rPr lang="en-US" altLang="zh-CN" sz="2500" dirty="0" err="1">
                  <a:solidFill>
                    <a:srgbClr val="4285F5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Tensorflow</a:t>
              </a:r>
              <a:r>
                <a:rPr lang="zh-CN" altLang="en-US" sz="2500" i="0" u="none" strike="noStrike" cap="none" dirty="0">
                  <a:solidFill>
                    <a:srgbClr val="4285F5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实现</a:t>
              </a:r>
              <a:endParaRPr sz="2500" b="1" i="0" u="none" strike="noStrike" cap="none" dirty="0">
                <a:solidFill>
                  <a:srgbClr val="4285F5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135" name="Google Shape;135;p30"/>
            <p:cNvSpPr txBox="1"/>
            <p:nvPr/>
          </p:nvSpPr>
          <p:spPr>
            <a:xfrm>
              <a:off x="844642" y="4258267"/>
              <a:ext cx="24312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400" i="0" u="none" strike="noStrike" cap="none" dirty="0">
                  <a:solidFill>
                    <a:srgbClr val="262626"/>
                  </a:solidFill>
                  <a:latin typeface="Roboto"/>
                  <a:ea typeface="Roboto"/>
                  <a:cs typeface="Roboto"/>
                  <a:sym typeface="Roboto"/>
                </a:rPr>
                <a:t>演讲人：</a:t>
              </a:r>
              <a:r>
                <a:rPr lang="zh-CN" altLang="en-US" sz="1600" dirty="0">
                  <a:solidFill>
                    <a:srgbClr val="262626"/>
                  </a:solidFill>
                  <a:latin typeface="Roboto"/>
                  <a:ea typeface="Roboto"/>
                  <a:cs typeface="Roboto"/>
                  <a:sym typeface="Roboto"/>
                </a:rPr>
                <a:t>李如寐</a:t>
              </a:r>
              <a:r>
                <a:rPr lang="en-US" altLang="zh-CN" sz="1600" dirty="0">
                  <a:solidFill>
                    <a:srgbClr val="262626"/>
                  </a:solidFill>
                  <a:latin typeface="Roboto"/>
                  <a:ea typeface="Roboto"/>
                  <a:cs typeface="Roboto"/>
                  <a:sym typeface="Roboto"/>
                </a:rPr>
                <a:t> (rumor)</a:t>
              </a:r>
              <a:r>
                <a:rPr lang="zh-CN" sz="1600" i="0" u="none" strike="noStrike" cap="none" dirty="0">
                  <a:solidFill>
                    <a:srgbClr val="262626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endParaRPr sz="1400" b="1" i="0" u="none" strike="noStrike" cap="none" dirty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5044274" y="687414"/>
            <a:ext cx="9144000" cy="4168742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134;p30">
            <a:extLst>
              <a:ext uri="{FF2B5EF4-FFF2-40B4-BE49-F238E27FC236}">
                <a16:creationId xmlns:a16="http://schemas.microsoft.com/office/drawing/2014/main" id="{439BA07A-BF99-CB46-80A9-CD90BA7D3316}"/>
              </a:ext>
            </a:extLst>
          </p:cNvPr>
          <p:cNvSpPr txBox="1"/>
          <p:nvPr/>
        </p:nvSpPr>
        <p:spPr>
          <a:xfrm>
            <a:off x="311922" y="269169"/>
            <a:ext cx="5943735" cy="569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buSzPts val="2500"/>
            </a:pPr>
            <a:r>
              <a:rPr lang="zh-CN" altLang="en-US" sz="2500" b="1" dirty="0">
                <a:solidFill>
                  <a:srgbClr val="4285F5"/>
                </a:solidFill>
                <a:latin typeface="Google Sans"/>
                <a:ea typeface="Google Sans"/>
                <a:cs typeface="Google Sans"/>
                <a:sym typeface="Google Sans"/>
              </a:rPr>
              <a:t>其他对比学习方法：</a:t>
            </a:r>
            <a:r>
              <a:rPr lang="en" altLang="zh-CN" sz="2500" b="1" dirty="0">
                <a:solidFill>
                  <a:srgbClr val="4285F5"/>
                </a:solidFill>
                <a:latin typeface="Google Sans"/>
                <a:ea typeface="Google Sans"/>
                <a:cs typeface="Google Sans"/>
                <a:sym typeface="Google Sans"/>
                <a:hlinkClick r:id="rId4"/>
              </a:rPr>
              <a:t>Barlow Twins</a:t>
            </a:r>
            <a:endParaRPr sz="2500" b="1" i="0" u="none" strike="noStrike" cap="none" dirty="0">
              <a:solidFill>
                <a:srgbClr val="4285F5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" name="Google Shape;134;p30">
            <a:extLst>
              <a:ext uri="{FF2B5EF4-FFF2-40B4-BE49-F238E27FC236}">
                <a16:creationId xmlns:a16="http://schemas.microsoft.com/office/drawing/2014/main" id="{D45992C5-8C66-ED44-AAFA-AABA03812DB5}"/>
              </a:ext>
            </a:extLst>
          </p:cNvPr>
          <p:cNvSpPr txBox="1"/>
          <p:nvPr/>
        </p:nvSpPr>
        <p:spPr>
          <a:xfrm>
            <a:off x="548704" y="3476416"/>
            <a:ext cx="4994808" cy="1154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lvl="0" indent="-285750">
              <a:lnSpc>
                <a:spcPct val="150000"/>
              </a:lnSpc>
              <a:buSzPts val="2500"/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/>
                </a:solidFill>
                <a:latin typeface="Google Sans"/>
                <a:ea typeface="Google Sans"/>
                <a:cs typeface="Google Sans"/>
                <a:sym typeface="Google Sans"/>
              </a:rPr>
              <a:t>不变项：拉近相同样本，冗余消除项：减少特征的冗余信息，避免塌缩</a:t>
            </a:r>
            <a:endParaRPr lang="en-US" altLang="zh-CN" dirty="0">
              <a:solidFill>
                <a:schemeClr val="tx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285750" lvl="0" indent="-285750">
              <a:lnSpc>
                <a:spcPct val="150000"/>
              </a:lnSpc>
              <a:buSzPts val="2500"/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/>
                </a:solidFill>
                <a:latin typeface="Google Sans"/>
                <a:ea typeface="Google Sans"/>
                <a:cs typeface="Google Sans"/>
                <a:sym typeface="Google Sans"/>
              </a:rPr>
              <a:t>N</a:t>
            </a:r>
            <a:r>
              <a:rPr lang="zh-CN" altLang="en-US" dirty="0">
                <a:solidFill>
                  <a:schemeClr val="tx1"/>
                </a:solidFill>
                <a:latin typeface="Google Sans"/>
                <a:ea typeface="Google Sans"/>
                <a:cs typeface="Google Sans"/>
                <a:sym typeface="Google Sans"/>
              </a:rPr>
              <a:t>*</a:t>
            </a:r>
            <a:r>
              <a:rPr lang="en-US" altLang="zh-CN" dirty="0">
                <a:solidFill>
                  <a:schemeClr val="tx1"/>
                </a:solidFill>
                <a:latin typeface="Google Sans"/>
                <a:ea typeface="Google Sans"/>
                <a:cs typeface="Google Sans"/>
                <a:sym typeface="Google Sans"/>
              </a:rPr>
              <a:t>N -&gt; D*D</a:t>
            </a:r>
            <a:r>
              <a:rPr lang="zh-CN" altLang="en-US" dirty="0">
                <a:solidFill>
                  <a:schemeClr val="tx1"/>
                </a:solidFill>
                <a:latin typeface="Google Sans"/>
                <a:ea typeface="Google Sans"/>
                <a:cs typeface="Google Sans"/>
                <a:sym typeface="Google Sans"/>
              </a:rPr>
              <a:t>，摆脱</a:t>
            </a:r>
            <a:r>
              <a:rPr lang="en-US" altLang="zh-CN" dirty="0">
                <a:solidFill>
                  <a:schemeClr val="tx1"/>
                </a:solidFill>
                <a:latin typeface="Google Sans"/>
                <a:ea typeface="Google Sans"/>
                <a:cs typeface="Google Sans"/>
                <a:sym typeface="Google Sans"/>
              </a:rPr>
              <a:t>batch</a:t>
            </a:r>
            <a:r>
              <a:rPr lang="zh-CN" altLang="en-US" dirty="0">
                <a:solidFill>
                  <a:schemeClr val="tx1"/>
                </a:solidFill>
                <a:latin typeface="Google Sans"/>
                <a:ea typeface="Google Sans"/>
                <a:cs typeface="Google Sans"/>
                <a:sym typeface="Google Sans"/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Google Sans"/>
                <a:ea typeface="Google Sans"/>
                <a:cs typeface="Google Sans"/>
                <a:sym typeface="Google Sans"/>
              </a:rPr>
              <a:t>size</a:t>
            </a:r>
            <a:r>
              <a:rPr lang="zh-CN" altLang="en-US" dirty="0">
                <a:solidFill>
                  <a:schemeClr val="tx1"/>
                </a:solidFill>
                <a:latin typeface="Google Sans"/>
                <a:ea typeface="Google Sans"/>
                <a:cs typeface="Google Sans"/>
                <a:sym typeface="Google Sans"/>
              </a:rPr>
              <a:t>的束缚，但</a:t>
            </a:r>
            <a:r>
              <a:rPr lang="en-US" altLang="zh-CN" dirty="0">
                <a:solidFill>
                  <a:schemeClr val="tx1"/>
                </a:solidFill>
                <a:latin typeface="Google Sans"/>
                <a:ea typeface="Google Sans"/>
                <a:cs typeface="Google Sans"/>
                <a:sym typeface="Google Sans"/>
              </a:rPr>
              <a:t>D</a:t>
            </a:r>
            <a:r>
              <a:rPr lang="zh-CN" altLang="en-US" dirty="0">
                <a:solidFill>
                  <a:schemeClr val="tx1"/>
                </a:solidFill>
                <a:latin typeface="Google Sans"/>
                <a:ea typeface="Google Sans"/>
                <a:cs typeface="Google Sans"/>
                <a:sym typeface="Google Sans"/>
              </a:rPr>
              <a:t>需要很大</a:t>
            </a:r>
            <a:endParaRPr lang="en-US" altLang="zh-CN" dirty="0">
              <a:solidFill>
                <a:schemeClr val="tx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E687BBC-A863-CE4D-AD8D-4123BA3C88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704" y="904225"/>
            <a:ext cx="4790941" cy="234658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0406F918-F712-914F-B4FE-D9E21FC286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28446" y="1835773"/>
            <a:ext cx="3054996" cy="73597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1AAD47C-7104-0642-BC94-CC8248CD205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85136" y="2925283"/>
            <a:ext cx="2855127" cy="2048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433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1"/>
          <p:cNvSpPr/>
          <p:nvPr/>
        </p:nvSpPr>
        <p:spPr>
          <a:xfrm>
            <a:off x="-10048" y="-10048"/>
            <a:ext cx="5054321" cy="5174901"/>
          </a:xfrm>
          <a:custGeom>
            <a:avLst/>
            <a:gdLst/>
            <a:ahLst/>
            <a:cxnLst/>
            <a:rect l="l" t="t" r="r" b="b"/>
            <a:pathLst>
              <a:path w="5054321" h="5174901" extrusionOk="0">
                <a:moveTo>
                  <a:pt x="0" y="0"/>
                </a:moveTo>
                <a:lnTo>
                  <a:pt x="2692958" y="0"/>
                </a:lnTo>
                <a:lnTo>
                  <a:pt x="5054321" y="5174901"/>
                </a:lnTo>
                <a:lnTo>
                  <a:pt x="10048" y="5174901"/>
                </a:lnTo>
                <a:cubicBezTo>
                  <a:pt x="6699" y="3449934"/>
                  <a:pt x="3349" y="1724967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2" name="Google Shape;142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67055" y="1455663"/>
            <a:ext cx="3235569" cy="36977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31"/>
          <p:cNvPicPr preferRelativeResize="0"/>
          <p:nvPr/>
        </p:nvPicPr>
        <p:blipFill rotWithShape="1">
          <a:blip r:embed="rId4">
            <a:alphaModFix/>
          </a:blip>
          <a:srcRect l="55164"/>
          <a:stretch/>
        </p:blipFill>
        <p:spPr>
          <a:xfrm flipH="1">
            <a:off x="5044272" y="687425"/>
            <a:ext cx="4099726" cy="4168726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31"/>
          <p:cNvSpPr txBox="1"/>
          <p:nvPr/>
        </p:nvSpPr>
        <p:spPr>
          <a:xfrm>
            <a:off x="4405544" y="1971264"/>
            <a:ext cx="4654694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600" b="0" i="0" u="none" strike="noStrike" cap="none" dirty="0">
                <a:solidFill>
                  <a:srgbClr val="000000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THE </a:t>
            </a:r>
            <a:r>
              <a:rPr lang="en-US" altLang="zh-CN" sz="3600" b="0" i="0" u="none" strike="noStrike" cap="none" dirty="0">
                <a:solidFill>
                  <a:srgbClr val="000000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THIRD</a:t>
            </a:r>
            <a:r>
              <a:rPr lang="zh-CN" sz="3600" b="0" i="0" u="none" strike="noStrike" cap="none" dirty="0">
                <a:solidFill>
                  <a:srgbClr val="000000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 PART</a:t>
            </a:r>
            <a:endParaRPr sz="3600" b="0" i="0" u="none" strike="noStrike" cap="none" dirty="0">
              <a:solidFill>
                <a:srgbClr val="000000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145" name="Google Shape;145;p31"/>
          <p:cNvSpPr txBox="1"/>
          <p:nvPr/>
        </p:nvSpPr>
        <p:spPr>
          <a:xfrm>
            <a:off x="4405544" y="2540967"/>
            <a:ext cx="2937577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zh-CN" altLang="en-US" sz="1800" b="1" dirty="0">
                <a:solidFill>
                  <a:srgbClr val="4285F5"/>
                </a:solidFill>
                <a:latin typeface="Roboto"/>
                <a:ea typeface="Roboto"/>
                <a:cs typeface="Roboto"/>
                <a:sym typeface="Roboto"/>
              </a:rPr>
              <a:t>对比学习在</a:t>
            </a:r>
            <a:r>
              <a:rPr lang="en-US" altLang="zh-CN" sz="1800" b="1" dirty="0">
                <a:solidFill>
                  <a:srgbClr val="4285F5"/>
                </a:solidFill>
                <a:latin typeface="Roboto"/>
                <a:ea typeface="Roboto"/>
                <a:cs typeface="Roboto"/>
                <a:sym typeface="Roboto"/>
              </a:rPr>
              <a:t>NLP</a:t>
            </a:r>
            <a:r>
              <a:rPr lang="zh-CN" altLang="en-US" sz="1800" b="1" dirty="0">
                <a:solidFill>
                  <a:srgbClr val="4285F5"/>
                </a:solidFill>
                <a:latin typeface="Roboto"/>
                <a:ea typeface="Roboto"/>
                <a:cs typeface="Roboto"/>
                <a:sym typeface="Roboto"/>
              </a:rPr>
              <a:t>中的应用</a:t>
            </a:r>
            <a:endParaRPr sz="1800" b="1" i="0" u="none" strike="noStrike" cap="none" dirty="0">
              <a:solidFill>
                <a:srgbClr val="4285F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6" name="Google Shape;146;p3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77273" y="1485690"/>
            <a:ext cx="2044700" cy="23241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721563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5044274" y="687414"/>
            <a:ext cx="9144000" cy="4168742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134;p30">
            <a:extLst>
              <a:ext uri="{FF2B5EF4-FFF2-40B4-BE49-F238E27FC236}">
                <a16:creationId xmlns:a16="http://schemas.microsoft.com/office/drawing/2014/main" id="{439BA07A-BF99-CB46-80A9-CD90BA7D3316}"/>
              </a:ext>
            </a:extLst>
          </p:cNvPr>
          <p:cNvSpPr txBox="1"/>
          <p:nvPr/>
        </p:nvSpPr>
        <p:spPr>
          <a:xfrm>
            <a:off x="311922" y="269169"/>
            <a:ext cx="5943735" cy="569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buSzPts val="2500"/>
            </a:pPr>
            <a:r>
              <a:rPr lang="zh-CN" altLang="en-US" sz="2500" b="1" dirty="0">
                <a:solidFill>
                  <a:srgbClr val="4285F5"/>
                </a:solidFill>
                <a:latin typeface="Google Sans"/>
                <a:ea typeface="Google Sans"/>
                <a:cs typeface="Google Sans"/>
                <a:sym typeface="Google Sans"/>
              </a:rPr>
              <a:t>对比学习在</a:t>
            </a:r>
            <a:r>
              <a:rPr lang="en-US" altLang="zh-CN" sz="2500" b="1" dirty="0">
                <a:solidFill>
                  <a:srgbClr val="4285F5"/>
                </a:solidFill>
                <a:latin typeface="Google Sans"/>
                <a:ea typeface="Google Sans"/>
                <a:cs typeface="Google Sans"/>
                <a:sym typeface="Google Sans"/>
              </a:rPr>
              <a:t>NLP</a:t>
            </a:r>
            <a:r>
              <a:rPr lang="zh-CN" altLang="en-US" sz="2500" b="1" dirty="0">
                <a:solidFill>
                  <a:srgbClr val="4285F5"/>
                </a:solidFill>
                <a:latin typeface="Google Sans"/>
                <a:ea typeface="Google Sans"/>
                <a:cs typeface="Google Sans"/>
                <a:sym typeface="Google Sans"/>
              </a:rPr>
              <a:t>中的应用：文本表示</a:t>
            </a:r>
            <a:endParaRPr sz="2500" b="1" i="0" u="none" strike="noStrike" cap="none" dirty="0">
              <a:solidFill>
                <a:srgbClr val="4285F5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A26E1BFC-3CFC-C342-99DC-D55A06C7F9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1627247"/>
              </p:ext>
            </p:extLst>
          </p:nvPr>
        </p:nvGraphicFramePr>
        <p:xfrm>
          <a:off x="450057" y="895978"/>
          <a:ext cx="8098971" cy="3480907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190478">
                  <a:extLst>
                    <a:ext uri="{9D8B030D-6E8A-4147-A177-3AD203B41FA5}">
                      <a16:colId xmlns:a16="http://schemas.microsoft.com/office/drawing/2014/main" val="2485249693"/>
                    </a:ext>
                  </a:extLst>
                </a:gridCol>
                <a:gridCol w="5452606">
                  <a:extLst>
                    <a:ext uri="{9D8B030D-6E8A-4147-A177-3AD203B41FA5}">
                      <a16:colId xmlns:a16="http://schemas.microsoft.com/office/drawing/2014/main" val="2159749487"/>
                    </a:ext>
                  </a:extLst>
                </a:gridCol>
                <a:gridCol w="1455887">
                  <a:extLst>
                    <a:ext uri="{9D8B030D-6E8A-4147-A177-3AD203B41FA5}">
                      <a16:colId xmlns:a16="http://schemas.microsoft.com/office/drawing/2014/main" val="1839344945"/>
                    </a:ext>
                  </a:extLst>
                </a:gridCol>
              </a:tblGrid>
              <a:tr h="476747">
                <a:tc>
                  <a:txBody>
                    <a:bodyPr/>
                    <a:lstStyle/>
                    <a:p>
                      <a:r>
                        <a:rPr lang="zh-CN" altLang="en-US" dirty="0"/>
                        <a:t>模型名称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训练方法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STS</a:t>
                      </a:r>
                      <a:r>
                        <a:rPr lang="zh-CN" altLang="en-US" dirty="0"/>
                        <a:t>效果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71054494"/>
                  </a:ext>
                </a:extLst>
              </a:tr>
              <a:tr h="47674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altLang="zh-CN" sz="1200" dirty="0" err="1">
                          <a:solidFill>
                            <a:schemeClr val="tx1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  <a:hlinkClick r:id="rId4"/>
                        </a:rPr>
                        <a:t>DeCLUTR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CN" altLang="en-US" sz="1200" dirty="0">
                          <a:solidFill>
                            <a:schemeClr val="tx1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增量预训练，抽取不同</a:t>
                      </a:r>
                      <a:r>
                        <a:rPr lang="en-US" altLang="zh-CN" sz="1200" dirty="0">
                          <a:solidFill>
                            <a:schemeClr val="tx1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span</a:t>
                      </a:r>
                      <a:r>
                        <a:rPr lang="zh-CN" altLang="en-US" sz="1200" dirty="0">
                          <a:solidFill>
                            <a:schemeClr val="tx1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做数据增强，在</a:t>
                      </a:r>
                      <a:r>
                        <a:rPr lang="en" altLang="zh-CN" sz="1200" dirty="0">
                          <a:solidFill>
                            <a:schemeClr val="tx1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MLM</a:t>
                      </a:r>
                      <a:r>
                        <a:rPr lang="zh-CN" altLang="en" sz="1200" dirty="0">
                          <a:solidFill>
                            <a:schemeClr val="tx1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上</a:t>
                      </a:r>
                      <a:r>
                        <a:rPr lang="zh-CN" altLang="en-US" sz="1200" dirty="0">
                          <a:solidFill>
                            <a:schemeClr val="tx1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加入</a:t>
                      </a:r>
                      <a:r>
                        <a:rPr lang="zh-CN" altLang="en" sz="1200" dirty="0">
                          <a:solidFill>
                            <a:schemeClr val="tx1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对比</a:t>
                      </a:r>
                      <a:r>
                        <a:rPr lang="zh-CN" altLang="en-US" sz="1200" dirty="0">
                          <a:solidFill>
                            <a:schemeClr val="tx1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损失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-/-</a:t>
                      </a:r>
                      <a:endParaRPr lang="zh-CN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21237387"/>
                  </a:ext>
                </a:extLst>
              </a:tr>
              <a:tr h="47674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CN" sz="1200" dirty="0">
                          <a:solidFill>
                            <a:schemeClr val="tx1"/>
                          </a:solidFill>
                          <a:latin typeface="Google Sans"/>
                          <a:sym typeface="Google Sans"/>
                          <a:hlinkClick r:id="rId5"/>
                        </a:rPr>
                        <a:t>CT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CN" altLang="en-US" sz="1200" dirty="0">
                          <a:solidFill>
                            <a:schemeClr val="tx1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增量预训练，两个模型产生不同</a:t>
                      </a:r>
                      <a:r>
                        <a:rPr lang="en" altLang="zh-CN" sz="1200" dirty="0">
                          <a:solidFill>
                            <a:schemeClr val="tx1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view</a:t>
                      </a:r>
                      <a:r>
                        <a:rPr lang="zh-CN" altLang="en" sz="1200" dirty="0">
                          <a:solidFill>
                            <a:schemeClr val="tx1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，</a:t>
                      </a:r>
                      <a:r>
                        <a:rPr lang="zh-CN" altLang="en-US" sz="1200" dirty="0">
                          <a:solidFill>
                            <a:schemeClr val="tx1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每个正例对应</a:t>
                      </a:r>
                      <a:r>
                        <a:rPr lang="en" altLang="zh-CN" sz="1200" dirty="0">
                          <a:solidFill>
                            <a:schemeClr val="tx1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K</a:t>
                      </a:r>
                      <a:r>
                        <a:rPr lang="zh-CN" altLang="en-US" sz="1200" dirty="0">
                          <a:solidFill>
                            <a:schemeClr val="tx1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个负例（不是</a:t>
                      </a:r>
                      <a:r>
                        <a:rPr lang="en" altLang="zh-CN" sz="1200" dirty="0">
                          <a:solidFill>
                            <a:schemeClr val="tx1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in-batch</a:t>
                      </a:r>
                      <a:r>
                        <a:rPr lang="zh-CN" altLang="en" sz="1200" dirty="0">
                          <a:solidFill>
                            <a:schemeClr val="tx1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），</a:t>
                      </a:r>
                      <a:r>
                        <a:rPr lang="en" altLang="zh-CN" sz="1200" dirty="0">
                          <a:solidFill>
                            <a:schemeClr val="tx1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K=7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-/-</a:t>
                      </a:r>
                      <a:endParaRPr lang="zh-CN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37282863"/>
                  </a:ext>
                </a:extLst>
              </a:tr>
              <a:tr h="548586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solidFill>
                            <a:schemeClr val="tx1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  <a:hlinkClick r:id="rId6"/>
                        </a:rPr>
                        <a:t>CLEAR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200" dirty="0">
                          <a:solidFill>
                            <a:schemeClr val="tx1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预训练阶段，采用</a:t>
                      </a:r>
                      <a:r>
                        <a:rPr lang="en" altLang="zh-CN" sz="1200" dirty="0">
                          <a:solidFill>
                            <a:schemeClr val="tx1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word and span deletion, reordering</a:t>
                      </a:r>
                      <a:r>
                        <a:rPr lang="zh-CN" altLang="en" sz="1200" dirty="0">
                          <a:solidFill>
                            <a:schemeClr val="tx1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（</a:t>
                      </a:r>
                      <a:r>
                        <a:rPr lang="zh-CN" altLang="en-US" sz="1200" dirty="0">
                          <a:solidFill>
                            <a:schemeClr val="tx1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交换</a:t>
                      </a:r>
                      <a:r>
                        <a:rPr lang="en" altLang="zh-CN" sz="1200" dirty="0">
                          <a:solidFill>
                            <a:schemeClr val="tx1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span</a:t>
                      </a:r>
                      <a:r>
                        <a:rPr lang="zh-CN" altLang="en" sz="1200" dirty="0">
                          <a:solidFill>
                            <a:schemeClr val="tx1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）</a:t>
                      </a:r>
                      <a:r>
                        <a:rPr lang="en" altLang="zh-CN" sz="1200" dirty="0">
                          <a:solidFill>
                            <a:schemeClr val="tx1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, and substitution</a:t>
                      </a:r>
                      <a:r>
                        <a:rPr lang="zh-CN" altLang="en" sz="1200" dirty="0">
                          <a:solidFill>
                            <a:schemeClr val="tx1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做数据增强</a:t>
                      </a:r>
                      <a:r>
                        <a:rPr lang="zh-CN" altLang="en-US" sz="1200" dirty="0">
                          <a:solidFill>
                            <a:schemeClr val="tx1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，在</a:t>
                      </a:r>
                      <a:r>
                        <a:rPr lang="en-US" altLang="zh-CN" sz="1200" dirty="0">
                          <a:solidFill>
                            <a:schemeClr val="tx1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MLM</a:t>
                      </a:r>
                      <a:r>
                        <a:rPr lang="zh-CN" altLang="en-US" sz="1200" dirty="0">
                          <a:solidFill>
                            <a:schemeClr val="tx1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上加入对比损失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61.8/-</a:t>
                      </a:r>
                      <a:endParaRPr lang="zh-CN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54181741"/>
                  </a:ext>
                </a:extLst>
              </a:tr>
              <a:tr h="47674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CN" sz="1200" dirty="0">
                          <a:solidFill>
                            <a:schemeClr val="tx1"/>
                          </a:solidFill>
                          <a:latin typeface="Google Sans"/>
                          <a:sym typeface="Google Sans"/>
                          <a:hlinkClick r:id="rId7"/>
                        </a:rPr>
                        <a:t>SG-OPT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CN" altLang="en-US" sz="1200" dirty="0">
                          <a:solidFill>
                            <a:schemeClr val="tx1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精调阶段，将每层输出的最大池化与</a:t>
                      </a:r>
                      <a:r>
                        <a:rPr lang="en-US" altLang="zh-CN" sz="1200" dirty="0">
                          <a:solidFill>
                            <a:schemeClr val="tx1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CLS</a:t>
                      </a:r>
                      <a:r>
                        <a:rPr lang="zh-CN" altLang="en-US" sz="1200" dirty="0">
                          <a:solidFill>
                            <a:schemeClr val="tx1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表示进行对比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74.62/74.46</a:t>
                      </a:r>
                      <a:endParaRPr lang="zh-CN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54514982"/>
                  </a:ext>
                </a:extLst>
              </a:tr>
              <a:tr h="54858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CN" sz="1200" dirty="0" err="1">
                          <a:solidFill>
                            <a:schemeClr val="tx1"/>
                          </a:solidFill>
                          <a:latin typeface="Google Sans"/>
                          <a:sym typeface="Google Sans"/>
                          <a:hlinkClick r:id="rId8"/>
                        </a:rPr>
                        <a:t>ConSERT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CN" altLang="en-US" sz="1200" dirty="0">
                          <a:solidFill>
                            <a:schemeClr val="tx1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精调阶段，用</a:t>
                      </a:r>
                      <a:r>
                        <a:rPr lang="en-US" altLang="zh-CN" sz="1200" dirty="0">
                          <a:solidFill>
                            <a:schemeClr val="tx1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embedding</a:t>
                      </a:r>
                      <a:r>
                        <a:rPr lang="zh-CN" altLang="en-US" sz="1200" dirty="0">
                          <a:solidFill>
                            <a:schemeClr val="tx1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层的</a:t>
                      </a:r>
                      <a:r>
                        <a:rPr lang="en-US" altLang="zh-CN" sz="1200" dirty="0">
                          <a:solidFill>
                            <a:schemeClr val="tx1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shuffle, cutoff, dropout,</a:t>
                      </a:r>
                      <a:r>
                        <a:rPr lang="zh-CN" altLang="en-US" sz="1200" dirty="0">
                          <a:solidFill>
                            <a:schemeClr val="tx1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 对抗扰动做数据增强，优化对比损失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72.74/76.45</a:t>
                      </a:r>
                      <a:endParaRPr lang="zh-CN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31331980"/>
                  </a:ext>
                </a:extLst>
              </a:tr>
              <a:tr h="47674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CN" sz="1200" dirty="0" err="1">
                          <a:solidFill>
                            <a:schemeClr val="tx1"/>
                          </a:solidFill>
                          <a:latin typeface="Google Sans"/>
                          <a:sym typeface="Google Sans"/>
                          <a:hlinkClick r:id="rId9"/>
                        </a:rPr>
                        <a:t>SimCSE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CN" altLang="en-US" sz="1200" dirty="0">
                          <a:solidFill>
                            <a:schemeClr val="tx1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增量预训练，用</a:t>
                      </a:r>
                      <a:r>
                        <a:rPr lang="en-US" altLang="zh-CN" sz="1200" dirty="0">
                          <a:solidFill>
                            <a:schemeClr val="tx1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dropout</a:t>
                      </a:r>
                      <a:r>
                        <a:rPr lang="zh-CN" altLang="en-US" sz="1200" dirty="0">
                          <a:solidFill>
                            <a:schemeClr val="tx1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做数据增强，优化对比损失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74.54/77.47</a:t>
                      </a:r>
                      <a:endParaRPr lang="zh-CN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733772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304140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5044274" y="687414"/>
            <a:ext cx="9144000" cy="4168742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134;p30">
            <a:extLst>
              <a:ext uri="{FF2B5EF4-FFF2-40B4-BE49-F238E27FC236}">
                <a16:creationId xmlns:a16="http://schemas.microsoft.com/office/drawing/2014/main" id="{439BA07A-BF99-CB46-80A9-CD90BA7D3316}"/>
              </a:ext>
            </a:extLst>
          </p:cNvPr>
          <p:cNvSpPr txBox="1"/>
          <p:nvPr/>
        </p:nvSpPr>
        <p:spPr>
          <a:xfrm>
            <a:off x="311922" y="269169"/>
            <a:ext cx="7220992" cy="569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buSzPts val="2500"/>
            </a:pPr>
            <a:r>
              <a:rPr lang="zh-CN" altLang="en-US" sz="2500" b="1" dirty="0">
                <a:solidFill>
                  <a:srgbClr val="4285F5"/>
                </a:solidFill>
                <a:latin typeface="Google Sans"/>
                <a:ea typeface="Google Sans"/>
                <a:cs typeface="Google Sans"/>
                <a:sym typeface="Google Sans"/>
              </a:rPr>
              <a:t>对比学习在</a:t>
            </a:r>
            <a:r>
              <a:rPr lang="en-US" altLang="zh-CN" sz="2500" b="1" dirty="0">
                <a:solidFill>
                  <a:srgbClr val="4285F5"/>
                </a:solidFill>
                <a:latin typeface="Google Sans"/>
                <a:ea typeface="Google Sans"/>
                <a:cs typeface="Google Sans"/>
                <a:sym typeface="Google Sans"/>
              </a:rPr>
              <a:t>NLP</a:t>
            </a:r>
            <a:r>
              <a:rPr lang="zh-CN" altLang="en-US" sz="2500" b="1" dirty="0">
                <a:solidFill>
                  <a:srgbClr val="4285F5"/>
                </a:solidFill>
                <a:latin typeface="Google Sans"/>
                <a:ea typeface="Google Sans"/>
                <a:cs typeface="Google Sans"/>
                <a:sym typeface="Google Sans"/>
              </a:rPr>
              <a:t>中的应用：文本表示</a:t>
            </a:r>
            <a:endParaRPr sz="2500" b="1" i="0" u="none" strike="noStrike" cap="none" dirty="0">
              <a:solidFill>
                <a:srgbClr val="4285F5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" name="Google Shape;134;p30">
            <a:extLst>
              <a:ext uri="{FF2B5EF4-FFF2-40B4-BE49-F238E27FC236}">
                <a16:creationId xmlns:a16="http://schemas.microsoft.com/office/drawing/2014/main" id="{D45992C5-8C66-ED44-AAFA-AABA03812DB5}"/>
              </a:ext>
            </a:extLst>
          </p:cNvPr>
          <p:cNvSpPr txBox="1"/>
          <p:nvPr/>
        </p:nvSpPr>
        <p:spPr>
          <a:xfrm>
            <a:off x="311922" y="844174"/>
            <a:ext cx="8236992" cy="507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50000"/>
              </a:lnSpc>
              <a:buSzPts val="2500"/>
            </a:pPr>
            <a:r>
              <a:rPr lang="en-US" altLang="zh-CN" dirty="0" err="1">
                <a:solidFill>
                  <a:schemeClr val="tx1"/>
                </a:solidFill>
                <a:latin typeface="Google Sans"/>
                <a:ea typeface="Google Sans"/>
                <a:cs typeface="Google Sans"/>
                <a:sym typeface="Google Sans"/>
                <a:hlinkClick r:id="rId4"/>
              </a:rPr>
              <a:t>ConSERT</a:t>
            </a:r>
            <a:r>
              <a:rPr lang="en-US" altLang="zh-CN" dirty="0">
                <a:solidFill>
                  <a:schemeClr val="tx1"/>
                </a:solidFill>
                <a:latin typeface="Google Sans"/>
                <a:ea typeface="Google Sans"/>
                <a:cs typeface="Google Sans"/>
                <a:sym typeface="Google Sans"/>
                <a:hlinkClick r:id="rId4"/>
              </a:rPr>
              <a:t>: A Contrastive Framework for Self-Supervised Sentence Representation Transfer</a:t>
            </a:r>
            <a:endParaRPr lang="en-US" altLang="zh-CN" dirty="0">
              <a:solidFill>
                <a:schemeClr val="tx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" name="Google Shape;134;p30">
            <a:extLst>
              <a:ext uri="{FF2B5EF4-FFF2-40B4-BE49-F238E27FC236}">
                <a16:creationId xmlns:a16="http://schemas.microsoft.com/office/drawing/2014/main" id="{34653C0B-09B0-1944-ACB8-188510F10A5A}"/>
              </a:ext>
            </a:extLst>
          </p:cNvPr>
          <p:cNvSpPr txBox="1"/>
          <p:nvPr/>
        </p:nvSpPr>
        <p:spPr>
          <a:xfrm>
            <a:off x="380065" y="1498762"/>
            <a:ext cx="7569949" cy="400079"/>
          </a:xfrm>
          <a:prstGeom prst="rect">
            <a:avLst/>
          </a:prstGeom>
          <a:solidFill>
            <a:srgbClr val="119D58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buSzPts val="2500"/>
            </a:pPr>
            <a:r>
              <a:rPr lang="zh-CN" altLang="en-US" i="0" u="none" strike="noStrike" cap="none" dirty="0">
                <a:solidFill>
                  <a:schemeClr val="bg1"/>
                </a:solidFill>
                <a:highlight>
                  <a:srgbClr val="119D58"/>
                </a:highlight>
                <a:latin typeface="Google Sans"/>
                <a:ea typeface="Google Sans"/>
                <a:cs typeface="Google Sans"/>
                <a:sym typeface="Google Sans"/>
              </a:rPr>
              <a:t>为什么对比学习对文本表示的提升如此明显？</a:t>
            </a:r>
            <a:endParaRPr i="0" u="none" strike="noStrike" cap="none" dirty="0">
              <a:solidFill>
                <a:schemeClr val="bg1"/>
              </a:solidFill>
              <a:highlight>
                <a:srgbClr val="119D58"/>
              </a:highlight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" name="Google Shape;134;p30">
            <a:extLst>
              <a:ext uri="{FF2B5EF4-FFF2-40B4-BE49-F238E27FC236}">
                <a16:creationId xmlns:a16="http://schemas.microsoft.com/office/drawing/2014/main" id="{610F6855-5CBE-EC4D-976C-755FF22E6CE5}"/>
              </a:ext>
            </a:extLst>
          </p:cNvPr>
          <p:cNvSpPr txBox="1"/>
          <p:nvPr/>
        </p:nvSpPr>
        <p:spPr>
          <a:xfrm>
            <a:off x="377235" y="3843601"/>
            <a:ext cx="7238210" cy="1154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lvl="0" indent="-285750">
              <a:lnSpc>
                <a:spcPct val="150000"/>
              </a:lnSpc>
              <a:buSzPts val="2500"/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/>
                </a:solidFill>
                <a:latin typeface="Google Sans"/>
                <a:ea typeface="Google Sans"/>
                <a:cs typeface="Google Sans"/>
                <a:sym typeface="Google Sans"/>
              </a:rPr>
              <a:t>BERT</a:t>
            </a:r>
            <a:r>
              <a:rPr lang="zh-CN" altLang="en-US" dirty="0">
                <a:solidFill>
                  <a:schemeClr val="tx1"/>
                </a:solidFill>
                <a:latin typeface="Google Sans"/>
                <a:ea typeface="Google Sans"/>
                <a:cs typeface="Google Sans"/>
                <a:sym typeface="Google Sans"/>
              </a:rPr>
              <a:t>的字表示整体呈锥形分布：高频词聚集在锥头部，低频词分散在锥尾。又由于高频词本身是高频的，因此会</a:t>
            </a:r>
            <a:r>
              <a:rPr lang="zh-CN" altLang="en" dirty="0">
                <a:solidFill>
                  <a:schemeClr val="tx1"/>
                </a:solidFill>
                <a:latin typeface="Google Sans"/>
                <a:ea typeface="Google Sans"/>
                <a:cs typeface="Google Sans"/>
                <a:sym typeface="Google Sans"/>
              </a:rPr>
              <a:t>主导</a:t>
            </a:r>
            <a:r>
              <a:rPr lang="zh-CN" altLang="en-US" dirty="0">
                <a:solidFill>
                  <a:schemeClr val="tx1"/>
                </a:solidFill>
                <a:latin typeface="Google Sans"/>
                <a:ea typeface="Google Sans"/>
                <a:cs typeface="Google Sans"/>
                <a:sym typeface="Google Sans"/>
              </a:rPr>
              <a:t>句子表示，让整体的相似度都很高</a:t>
            </a:r>
            <a:endParaRPr lang="en-US" altLang="zh-CN" dirty="0">
              <a:solidFill>
                <a:schemeClr val="tx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285750" lvl="0" indent="-285750">
              <a:lnSpc>
                <a:spcPct val="150000"/>
              </a:lnSpc>
              <a:buSzPts val="2500"/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/>
                </a:solidFill>
                <a:latin typeface="Google Sans"/>
                <a:ea typeface="Google Sans"/>
                <a:cs typeface="Google Sans"/>
                <a:sym typeface="Google Sans"/>
              </a:rPr>
              <a:t>对比学习通过拉近相同样本的距离、拉远不同样本的距离，让句子表示分布更均匀</a:t>
            </a:r>
            <a:endParaRPr lang="en-US" altLang="zh-CN" dirty="0">
              <a:solidFill>
                <a:schemeClr val="tx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E958938-6F20-C44D-BB46-485B4330A3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235" y="1941109"/>
            <a:ext cx="3787805" cy="187285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4A700A9-D9CB-164D-AC2E-FD89828C68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36543" y="1970137"/>
            <a:ext cx="3847913" cy="1934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4102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5044274" y="687414"/>
            <a:ext cx="9144000" cy="4168742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134;p30">
            <a:extLst>
              <a:ext uri="{FF2B5EF4-FFF2-40B4-BE49-F238E27FC236}">
                <a16:creationId xmlns:a16="http://schemas.microsoft.com/office/drawing/2014/main" id="{439BA07A-BF99-CB46-80A9-CD90BA7D3316}"/>
              </a:ext>
            </a:extLst>
          </p:cNvPr>
          <p:cNvSpPr txBox="1"/>
          <p:nvPr/>
        </p:nvSpPr>
        <p:spPr>
          <a:xfrm>
            <a:off x="311922" y="269169"/>
            <a:ext cx="7220992" cy="569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buSzPts val="2500"/>
            </a:pPr>
            <a:r>
              <a:rPr lang="zh-CN" altLang="en-US" sz="2500" b="1" dirty="0">
                <a:solidFill>
                  <a:srgbClr val="4285F5"/>
                </a:solidFill>
                <a:latin typeface="Google Sans"/>
                <a:ea typeface="Google Sans"/>
                <a:cs typeface="Google Sans"/>
                <a:sym typeface="Google Sans"/>
              </a:rPr>
              <a:t>对比学习在</a:t>
            </a:r>
            <a:r>
              <a:rPr lang="en-US" altLang="zh-CN" sz="2500" b="1" dirty="0">
                <a:solidFill>
                  <a:srgbClr val="4285F5"/>
                </a:solidFill>
                <a:latin typeface="Google Sans"/>
                <a:ea typeface="Google Sans"/>
                <a:cs typeface="Google Sans"/>
                <a:sym typeface="Google Sans"/>
              </a:rPr>
              <a:t>NLP</a:t>
            </a:r>
            <a:r>
              <a:rPr lang="zh-CN" altLang="en-US" sz="2500" b="1" dirty="0">
                <a:solidFill>
                  <a:srgbClr val="4285F5"/>
                </a:solidFill>
                <a:latin typeface="Google Sans"/>
                <a:ea typeface="Google Sans"/>
                <a:cs typeface="Google Sans"/>
                <a:sym typeface="Google Sans"/>
              </a:rPr>
              <a:t>中的应用：有监督精调优化</a:t>
            </a:r>
            <a:endParaRPr sz="2500" b="1" i="0" u="none" strike="noStrike" cap="none" dirty="0">
              <a:solidFill>
                <a:srgbClr val="4285F5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" name="Google Shape;134;p30">
            <a:extLst>
              <a:ext uri="{FF2B5EF4-FFF2-40B4-BE49-F238E27FC236}">
                <a16:creationId xmlns:a16="http://schemas.microsoft.com/office/drawing/2014/main" id="{D45992C5-8C66-ED44-AAFA-AABA03812DB5}"/>
              </a:ext>
            </a:extLst>
          </p:cNvPr>
          <p:cNvSpPr txBox="1"/>
          <p:nvPr/>
        </p:nvSpPr>
        <p:spPr>
          <a:xfrm>
            <a:off x="311922" y="909487"/>
            <a:ext cx="7279049" cy="507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50000"/>
              </a:lnSpc>
              <a:buSzPts val="2500"/>
            </a:pPr>
            <a:r>
              <a:rPr lang="en-US" altLang="zh-CN" dirty="0">
                <a:solidFill>
                  <a:schemeClr val="tx1"/>
                </a:solidFill>
                <a:latin typeface="Google Sans"/>
                <a:ea typeface="Google Sans"/>
                <a:cs typeface="Google Sans"/>
                <a:sym typeface="Google Sans"/>
                <a:hlinkClick r:id="rId4"/>
              </a:rPr>
              <a:t>Supervised Contrastive Learning for Pre-trained Language Model Fine-tuning</a:t>
            </a:r>
            <a:endParaRPr lang="en-US" altLang="zh-CN" dirty="0">
              <a:solidFill>
                <a:schemeClr val="tx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C38E2A6-88F9-5F45-A4E3-EDC2FF9D88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3778" y="1488250"/>
            <a:ext cx="6583136" cy="2188275"/>
          </a:xfrm>
          <a:prstGeom prst="rect">
            <a:avLst/>
          </a:prstGeom>
        </p:spPr>
      </p:pic>
      <p:sp>
        <p:nvSpPr>
          <p:cNvPr id="7" name="Google Shape;134;p30">
            <a:extLst>
              <a:ext uri="{FF2B5EF4-FFF2-40B4-BE49-F238E27FC236}">
                <a16:creationId xmlns:a16="http://schemas.microsoft.com/office/drawing/2014/main" id="{7527A0B6-2B47-0748-98F0-A74F43ABA9C0}"/>
              </a:ext>
            </a:extLst>
          </p:cNvPr>
          <p:cNvSpPr txBox="1"/>
          <p:nvPr/>
        </p:nvSpPr>
        <p:spPr>
          <a:xfrm>
            <a:off x="352761" y="3850857"/>
            <a:ext cx="7238210" cy="830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lvl="0" indent="-285750">
              <a:lnSpc>
                <a:spcPct val="150000"/>
              </a:lnSpc>
              <a:buSzPts val="2500"/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/>
                </a:solidFill>
                <a:latin typeface="Google Sans"/>
                <a:ea typeface="Google Sans"/>
                <a:cs typeface="Google Sans"/>
                <a:sym typeface="Google Sans"/>
              </a:rPr>
              <a:t>在有监督</a:t>
            </a:r>
            <a:r>
              <a:rPr lang="en-US" altLang="zh-CN" dirty="0">
                <a:solidFill>
                  <a:schemeClr val="tx1"/>
                </a:solidFill>
                <a:latin typeface="Google Sans"/>
                <a:ea typeface="Google Sans"/>
                <a:cs typeface="Google Sans"/>
                <a:sym typeface="Google Sans"/>
              </a:rPr>
              <a:t>Loss</a:t>
            </a:r>
            <a:r>
              <a:rPr lang="zh-CN" altLang="en-US" dirty="0">
                <a:solidFill>
                  <a:schemeClr val="tx1"/>
                </a:solidFill>
                <a:latin typeface="Google Sans"/>
                <a:ea typeface="Google Sans"/>
                <a:cs typeface="Google Sans"/>
                <a:sym typeface="Google Sans"/>
              </a:rPr>
              <a:t>基础上加入对比</a:t>
            </a:r>
            <a:r>
              <a:rPr lang="en-US" altLang="zh-CN" dirty="0">
                <a:solidFill>
                  <a:schemeClr val="tx1"/>
                </a:solidFill>
                <a:latin typeface="Google Sans"/>
                <a:ea typeface="Google Sans"/>
                <a:cs typeface="Google Sans"/>
                <a:sym typeface="Google Sans"/>
              </a:rPr>
              <a:t>Loss</a:t>
            </a:r>
            <a:r>
              <a:rPr lang="zh-CN" altLang="en-US" dirty="0">
                <a:solidFill>
                  <a:schemeClr val="tx1"/>
                </a:solidFill>
                <a:latin typeface="Google Sans"/>
                <a:ea typeface="Google Sans"/>
                <a:cs typeface="Google Sans"/>
                <a:sym typeface="Google Sans"/>
              </a:rPr>
              <a:t>，将同一类样本作为正例，不同类作为负例</a:t>
            </a:r>
            <a:endParaRPr lang="en-US" altLang="zh-CN" dirty="0">
              <a:solidFill>
                <a:schemeClr val="tx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285750" lvl="0" indent="-285750">
              <a:lnSpc>
                <a:spcPct val="150000"/>
              </a:lnSpc>
              <a:buSzPts val="2500"/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/>
                </a:solidFill>
                <a:latin typeface="Google Sans"/>
                <a:ea typeface="Google Sans"/>
                <a:cs typeface="Google Sans"/>
                <a:sym typeface="Google Sans"/>
              </a:rPr>
              <a:t>在</a:t>
            </a:r>
            <a:r>
              <a:rPr lang="en-US" altLang="zh-CN" dirty="0">
                <a:solidFill>
                  <a:schemeClr val="tx1"/>
                </a:solidFill>
                <a:latin typeface="Google Sans"/>
                <a:ea typeface="Google Sans"/>
                <a:cs typeface="Google Sans"/>
                <a:sym typeface="Google Sans"/>
              </a:rPr>
              <a:t>GLUE</a:t>
            </a:r>
            <a:r>
              <a:rPr lang="zh-CN" altLang="en-US" dirty="0">
                <a:solidFill>
                  <a:schemeClr val="tx1"/>
                </a:solidFill>
                <a:latin typeface="Google Sans"/>
                <a:ea typeface="Google Sans"/>
                <a:cs typeface="Google Sans"/>
                <a:sym typeface="Google Sans"/>
              </a:rPr>
              <a:t>上有</a:t>
            </a:r>
            <a:r>
              <a:rPr lang="en-US" altLang="zh-CN" dirty="0">
                <a:solidFill>
                  <a:schemeClr val="tx1"/>
                </a:solidFill>
                <a:latin typeface="Google Sans"/>
                <a:ea typeface="Google Sans"/>
                <a:cs typeface="Google Sans"/>
                <a:sym typeface="Google Sans"/>
              </a:rPr>
              <a:t>0.6PP</a:t>
            </a:r>
            <a:r>
              <a:rPr lang="zh-CN" altLang="en-US" dirty="0">
                <a:solidFill>
                  <a:schemeClr val="tx1"/>
                </a:solidFill>
                <a:latin typeface="Google Sans"/>
                <a:ea typeface="Google Sans"/>
                <a:cs typeface="Google Sans"/>
                <a:sym typeface="Google Sans"/>
              </a:rPr>
              <a:t>的提升，少样本情况下有</a:t>
            </a:r>
            <a:r>
              <a:rPr lang="en-US" altLang="zh-CN" dirty="0">
                <a:solidFill>
                  <a:schemeClr val="tx1"/>
                </a:solidFill>
                <a:latin typeface="Google Sans"/>
                <a:ea typeface="Google Sans"/>
                <a:cs typeface="Google Sans"/>
                <a:sym typeface="Google Sans"/>
              </a:rPr>
              <a:t>2PP</a:t>
            </a:r>
            <a:r>
              <a:rPr lang="zh-CN" altLang="en-US" dirty="0">
                <a:solidFill>
                  <a:schemeClr val="tx1"/>
                </a:solidFill>
                <a:latin typeface="Google Sans"/>
                <a:ea typeface="Google Sans"/>
                <a:cs typeface="Google Sans"/>
                <a:sym typeface="Google Sans"/>
              </a:rPr>
              <a:t>的提升</a:t>
            </a:r>
            <a:endParaRPr lang="en-US" altLang="zh-CN" dirty="0">
              <a:solidFill>
                <a:schemeClr val="tx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28443648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5044274" y="687414"/>
            <a:ext cx="9144000" cy="4168742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134;p30">
            <a:extLst>
              <a:ext uri="{FF2B5EF4-FFF2-40B4-BE49-F238E27FC236}">
                <a16:creationId xmlns:a16="http://schemas.microsoft.com/office/drawing/2014/main" id="{439BA07A-BF99-CB46-80A9-CD90BA7D3316}"/>
              </a:ext>
            </a:extLst>
          </p:cNvPr>
          <p:cNvSpPr txBox="1"/>
          <p:nvPr/>
        </p:nvSpPr>
        <p:spPr>
          <a:xfrm>
            <a:off x="311922" y="269169"/>
            <a:ext cx="7220992" cy="569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buSzPts val="2500"/>
            </a:pPr>
            <a:r>
              <a:rPr lang="zh-CN" altLang="en-US" sz="2500" b="1" dirty="0">
                <a:solidFill>
                  <a:srgbClr val="4285F5"/>
                </a:solidFill>
                <a:latin typeface="Google Sans"/>
                <a:ea typeface="Google Sans"/>
                <a:cs typeface="Google Sans"/>
                <a:sym typeface="Google Sans"/>
              </a:rPr>
              <a:t>对比学习在</a:t>
            </a:r>
            <a:r>
              <a:rPr lang="en-US" altLang="zh-CN" sz="2500" b="1" dirty="0">
                <a:solidFill>
                  <a:srgbClr val="4285F5"/>
                </a:solidFill>
                <a:latin typeface="Google Sans"/>
                <a:ea typeface="Google Sans"/>
                <a:cs typeface="Google Sans"/>
                <a:sym typeface="Google Sans"/>
              </a:rPr>
              <a:t>NLP</a:t>
            </a:r>
            <a:r>
              <a:rPr lang="zh-CN" altLang="en-US" sz="2500" b="1" dirty="0">
                <a:solidFill>
                  <a:srgbClr val="4285F5"/>
                </a:solidFill>
                <a:latin typeface="Google Sans"/>
                <a:ea typeface="Google Sans"/>
                <a:cs typeface="Google Sans"/>
                <a:sym typeface="Google Sans"/>
              </a:rPr>
              <a:t>中的应用：模型蒸馏</a:t>
            </a:r>
            <a:endParaRPr sz="2500" b="1" i="0" u="none" strike="noStrike" cap="none" dirty="0">
              <a:solidFill>
                <a:srgbClr val="4285F5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" name="Google Shape;134;p30">
            <a:extLst>
              <a:ext uri="{FF2B5EF4-FFF2-40B4-BE49-F238E27FC236}">
                <a16:creationId xmlns:a16="http://schemas.microsoft.com/office/drawing/2014/main" id="{D45992C5-8C66-ED44-AAFA-AABA03812DB5}"/>
              </a:ext>
            </a:extLst>
          </p:cNvPr>
          <p:cNvSpPr txBox="1"/>
          <p:nvPr/>
        </p:nvSpPr>
        <p:spPr>
          <a:xfrm>
            <a:off x="311922" y="769551"/>
            <a:ext cx="8149907" cy="830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50000"/>
              </a:lnSpc>
              <a:buSzPts val="2500"/>
            </a:pPr>
            <a:r>
              <a:rPr lang="en-US" altLang="zh-CN" dirty="0">
                <a:solidFill>
                  <a:schemeClr val="tx1"/>
                </a:solidFill>
                <a:latin typeface="Google Sans"/>
                <a:ea typeface="Google Sans"/>
                <a:cs typeface="Google Sans"/>
                <a:sym typeface="Google Sans"/>
                <a:hlinkClick r:id="rId4"/>
              </a:rPr>
              <a:t>Contrastive Distillation on Intermediate Representations for Language Model Compression</a:t>
            </a:r>
            <a:endParaRPr lang="en-US" altLang="zh-CN" dirty="0">
              <a:solidFill>
                <a:schemeClr val="tx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lvl="0">
              <a:lnSpc>
                <a:spcPct val="150000"/>
              </a:lnSpc>
              <a:buSzPts val="2500"/>
            </a:pPr>
            <a:endParaRPr lang="en-US" altLang="zh-CN" dirty="0">
              <a:solidFill>
                <a:schemeClr val="tx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" name="Google Shape;134;p30">
            <a:extLst>
              <a:ext uri="{FF2B5EF4-FFF2-40B4-BE49-F238E27FC236}">
                <a16:creationId xmlns:a16="http://schemas.microsoft.com/office/drawing/2014/main" id="{7527A0B6-2B47-0748-98F0-A74F43ABA9C0}"/>
              </a:ext>
            </a:extLst>
          </p:cNvPr>
          <p:cNvSpPr txBox="1"/>
          <p:nvPr/>
        </p:nvSpPr>
        <p:spPr>
          <a:xfrm>
            <a:off x="352761" y="3850857"/>
            <a:ext cx="7238210" cy="1154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lvl="0" indent="-285750">
              <a:lnSpc>
                <a:spcPct val="150000"/>
              </a:lnSpc>
              <a:buSzPts val="2500"/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/>
                </a:solidFill>
                <a:latin typeface="Google Sans"/>
                <a:ea typeface="Google Sans"/>
                <a:cs typeface="Google Sans"/>
                <a:sym typeface="Google Sans"/>
              </a:rPr>
              <a:t>同一个样本，分别由</a:t>
            </a:r>
            <a:r>
              <a:rPr lang="en-US" altLang="zh-CN" dirty="0">
                <a:solidFill>
                  <a:schemeClr val="tx1"/>
                </a:solidFill>
                <a:latin typeface="Google Sans"/>
                <a:ea typeface="Google Sans"/>
                <a:cs typeface="Google Sans"/>
                <a:sym typeface="Google Sans"/>
              </a:rPr>
              <a:t>Teacher</a:t>
            </a:r>
            <a:r>
              <a:rPr lang="zh-CN" altLang="en-US" dirty="0">
                <a:solidFill>
                  <a:schemeClr val="tx1"/>
                </a:solidFill>
                <a:latin typeface="Google Sans"/>
                <a:ea typeface="Google Sans"/>
                <a:cs typeface="Google Sans"/>
                <a:sym typeface="Google Sans"/>
              </a:rPr>
              <a:t>模型和</a:t>
            </a:r>
            <a:r>
              <a:rPr lang="en-US" altLang="zh-CN" dirty="0">
                <a:solidFill>
                  <a:schemeClr val="tx1"/>
                </a:solidFill>
                <a:latin typeface="Google Sans"/>
                <a:ea typeface="Google Sans"/>
                <a:cs typeface="Google Sans"/>
                <a:sym typeface="Google Sans"/>
              </a:rPr>
              <a:t>Student</a:t>
            </a:r>
            <a:r>
              <a:rPr lang="zh-CN" altLang="en-US" dirty="0">
                <a:solidFill>
                  <a:schemeClr val="tx1"/>
                </a:solidFill>
                <a:latin typeface="Google Sans"/>
                <a:ea typeface="Google Sans"/>
                <a:cs typeface="Google Sans"/>
                <a:sym typeface="Google Sans"/>
              </a:rPr>
              <a:t>模型编码，作为对比学习的两个</a:t>
            </a:r>
            <a:r>
              <a:rPr lang="en-US" altLang="zh-CN" dirty="0">
                <a:solidFill>
                  <a:schemeClr val="tx1"/>
                </a:solidFill>
                <a:latin typeface="Google Sans"/>
                <a:ea typeface="Google Sans"/>
                <a:cs typeface="Google Sans"/>
                <a:sym typeface="Google Sans"/>
              </a:rPr>
              <a:t>view</a:t>
            </a:r>
          </a:p>
          <a:p>
            <a:pPr marL="285750" lvl="0" indent="-285750">
              <a:lnSpc>
                <a:spcPct val="150000"/>
              </a:lnSpc>
              <a:buSzPts val="2500"/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/>
                </a:solidFill>
                <a:latin typeface="Google Sans"/>
                <a:ea typeface="Google Sans"/>
                <a:cs typeface="Google Sans"/>
                <a:sym typeface="Google Sans"/>
              </a:rPr>
              <a:t>结合任务目标损失𝐿</a:t>
            </a:r>
            <a:r>
              <a:rPr lang="en-US" altLang="zh-CN" dirty="0">
                <a:solidFill>
                  <a:schemeClr val="tx1"/>
                </a:solidFill>
                <a:latin typeface="Google Sans"/>
                <a:ea typeface="Google Sans"/>
                <a:cs typeface="Google Sans"/>
                <a:sym typeface="Google Sans"/>
              </a:rPr>
              <a:t>_𝐶𝐸/𝐿_𝑀𝐿𝑀</a:t>
            </a:r>
            <a:r>
              <a:rPr lang="zh-CN" altLang="en-US" dirty="0">
                <a:solidFill>
                  <a:schemeClr val="tx1"/>
                </a:solidFill>
                <a:latin typeface="Google Sans"/>
                <a:ea typeface="Google Sans"/>
                <a:cs typeface="Google Sans"/>
                <a:sym typeface="Google Sans"/>
              </a:rPr>
              <a:t>、蒸馏损失𝐿</a:t>
            </a:r>
            <a:r>
              <a:rPr lang="en-US" altLang="zh-CN" dirty="0">
                <a:solidFill>
                  <a:schemeClr val="tx1"/>
                </a:solidFill>
                <a:latin typeface="Google Sans"/>
                <a:ea typeface="Google Sans"/>
                <a:cs typeface="Google Sans"/>
                <a:sym typeface="Google Sans"/>
              </a:rPr>
              <a:t>_𝐾𝐷</a:t>
            </a:r>
            <a:r>
              <a:rPr lang="zh-CN" altLang="en-US" dirty="0">
                <a:solidFill>
                  <a:schemeClr val="tx1"/>
                </a:solidFill>
                <a:latin typeface="Google Sans"/>
                <a:ea typeface="Google Sans"/>
                <a:cs typeface="Google Sans"/>
                <a:sym typeface="Google Sans"/>
              </a:rPr>
              <a:t>、对比损失𝐿</a:t>
            </a:r>
            <a:r>
              <a:rPr lang="en-US" altLang="zh-CN" dirty="0">
                <a:solidFill>
                  <a:schemeClr val="tx1"/>
                </a:solidFill>
                <a:latin typeface="Google Sans"/>
                <a:ea typeface="Google Sans"/>
                <a:cs typeface="Google Sans"/>
                <a:sym typeface="Google Sans"/>
              </a:rPr>
              <a:t>_𝐶𝑅𝐷</a:t>
            </a:r>
            <a:r>
              <a:rPr lang="zh-CN" altLang="en-US" dirty="0">
                <a:solidFill>
                  <a:schemeClr val="tx1"/>
                </a:solidFill>
                <a:latin typeface="Google Sans"/>
                <a:ea typeface="Google Sans"/>
                <a:cs typeface="Google Sans"/>
                <a:sym typeface="Google Sans"/>
              </a:rPr>
              <a:t>共同训练模型</a:t>
            </a:r>
            <a:endParaRPr lang="en-US" altLang="zh-CN" dirty="0">
              <a:solidFill>
                <a:schemeClr val="tx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285750" lvl="0" indent="-285750">
              <a:lnSpc>
                <a:spcPct val="150000"/>
              </a:lnSpc>
              <a:buSzPts val="2500"/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/>
                </a:solidFill>
                <a:latin typeface="Google Sans"/>
                <a:ea typeface="Google Sans"/>
                <a:cs typeface="Google Sans"/>
                <a:sym typeface="Google Sans"/>
              </a:rPr>
              <a:t>显著超越之前知识蒸馏的工作，如</a:t>
            </a:r>
            <a:r>
              <a:rPr lang="en" altLang="zh-CN" dirty="0" err="1">
                <a:solidFill>
                  <a:schemeClr val="tx1"/>
                </a:solidFill>
                <a:latin typeface="Google Sans"/>
                <a:ea typeface="Google Sans"/>
                <a:cs typeface="Google Sans"/>
                <a:sym typeface="Google Sans"/>
              </a:rPr>
              <a:t>DistilBERT</a:t>
            </a:r>
            <a:r>
              <a:rPr lang="zh-CN" altLang="en" dirty="0">
                <a:solidFill>
                  <a:schemeClr val="tx1"/>
                </a:solidFill>
                <a:latin typeface="Google Sans"/>
                <a:ea typeface="Google Sans"/>
                <a:cs typeface="Google Sans"/>
                <a:sym typeface="Google Sans"/>
              </a:rPr>
              <a:t>、</a:t>
            </a:r>
            <a:r>
              <a:rPr lang="en" altLang="zh-CN" dirty="0" err="1">
                <a:solidFill>
                  <a:schemeClr val="tx1"/>
                </a:solidFill>
                <a:latin typeface="Google Sans"/>
                <a:ea typeface="Google Sans"/>
                <a:cs typeface="Google Sans"/>
                <a:sym typeface="Google Sans"/>
              </a:rPr>
              <a:t>TinyBERT</a:t>
            </a:r>
            <a:r>
              <a:rPr lang="zh-CN" altLang="en" dirty="0">
                <a:solidFill>
                  <a:schemeClr val="tx1"/>
                </a:solidFill>
                <a:latin typeface="Google Sans"/>
                <a:ea typeface="Google Sans"/>
                <a:cs typeface="Google Sans"/>
                <a:sym typeface="Google Sans"/>
              </a:rPr>
              <a:t>，</a:t>
            </a:r>
            <a:r>
              <a:rPr lang="zh-CN" altLang="en-US" dirty="0">
                <a:solidFill>
                  <a:schemeClr val="tx1"/>
                </a:solidFill>
                <a:latin typeface="Google Sans"/>
                <a:ea typeface="Google Sans"/>
                <a:cs typeface="Google Sans"/>
                <a:sym typeface="Google Sans"/>
              </a:rPr>
              <a:t>特别是少样本情况下</a:t>
            </a:r>
          </a:p>
        </p:txBody>
      </p:sp>
      <p:pic>
        <p:nvPicPr>
          <p:cNvPr id="8" name="内容占位符 6">
            <a:extLst>
              <a:ext uri="{FF2B5EF4-FFF2-40B4-BE49-F238E27FC236}">
                <a16:creationId xmlns:a16="http://schemas.microsoft.com/office/drawing/2014/main" id="{1DE0821A-F476-1244-9F8A-EB8D563AC4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54528" y="1326649"/>
            <a:ext cx="5064693" cy="2450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3433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1"/>
          <p:cNvSpPr/>
          <p:nvPr/>
        </p:nvSpPr>
        <p:spPr>
          <a:xfrm>
            <a:off x="-10048" y="-10048"/>
            <a:ext cx="5054321" cy="5174901"/>
          </a:xfrm>
          <a:custGeom>
            <a:avLst/>
            <a:gdLst/>
            <a:ahLst/>
            <a:cxnLst/>
            <a:rect l="l" t="t" r="r" b="b"/>
            <a:pathLst>
              <a:path w="5054321" h="5174901" extrusionOk="0">
                <a:moveTo>
                  <a:pt x="0" y="0"/>
                </a:moveTo>
                <a:lnTo>
                  <a:pt x="2692958" y="0"/>
                </a:lnTo>
                <a:lnTo>
                  <a:pt x="5054321" y="5174901"/>
                </a:lnTo>
                <a:lnTo>
                  <a:pt x="10048" y="5174901"/>
                </a:lnTo>
                <a:cubicBezTo>
                  <a:pt x="6699" y="3449934"/>
                  <a:pt x="3349" y="1724967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2" name="Google Shape;142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67055" y="1455663"/>
            <a:ext cx="3235569" cy="36977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31"/>
          <p:cNvPicPr preferRelativeResize="0"/>
          <p:nvPr/>
        </p:nvPicPr>
        <p:blipFill rotWithShape="1">
          <a:blip r:embed="rId4">
            <a:alphaModFix/>
          </a:blip>
          <a:srcRect l="55164"/>
          <a:stretch/>
        </p:blipFill>
        <p:spPr>
          <a:xfrm flipH="1">
            <a:off x="5044272" y="687425"/>
            <a:ext cx="4099726" cy="4168726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31"/>
          <p:cNvSpPr txBox="1"/>
          <p:nvPr/>
        </p:nvSpPr>
        <p:spPr>
          <a:xfrm>
            <a:off x="4405544" y="1971264"/>
            <a:ext cx="4654694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600" b="0" i="0" u="none" strike="noStrike" cap="none" dirty="0">
                <a:solidFill>
                  <a:srgbClr val="000000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THE </a:t>
            </a:r>
            <a:r>
              <a:rPr lang="en-US" altLang="zh-CN" sz="3600" b="0" i="0" u="none" strike="noStrike" cap="none" dirty="0">
                <a:solidFill>
                  <a:srgbClr val="000000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FINAL</a:t>
            </a:r>
            <a:r>
              <a:rPr lang="zh-CN" sz="3600" b="0" i="0" u="none" strike="noStrike" cap="none" dirty="0">
                <a:solidFill>
                  <a:srgbClr val="000000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 PART</a:t>
            </a:r>
            <a:endParaRPr sz="3600" b="0" i="0" u="none" strike="noStrike" cap="none" dirty="0">
              <a:solidFill>
                <a:srgbClr val="000000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145" name="Google Shape;145;p31"/>
          <p:cNvSpPr txBox="1"/>
          <p:nvPr/>
        </p:nvSpPr>
        <p:spPr>
          <a:xfrm>
            <a:off x="4405544" y="2540967"/>
            <a:ext cx="2937577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zh-CN" altLang="en-US" sz="1800" b="1" dirty="0">
                <a:solidFill>
                  <a:srgbClr val="4285F5"/>
                </a:solidFill>
                <a:latin typeface="Roboto"/>
                <a:ea typeface="Roboto"/>
                <a:cs typeface="Roboto"/>
                <a:sym typeface="Roboto"/>
              </a:rPr>
              <a:t>对比学习踩坑总结</a:t>
            </a:r>
            <a:endParaRPr sz="1800" b="1" i="0" u="none" strike="noStrike" cap="none" dirty="0">
              <a:solidFill>
                <a:srgbClr val="4285F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6" name="Google Shape;146;p3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77273" y="1485690"/>
            <a:ext cx="2044700" cy="23241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73508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5044274" y="687414"/>
            <a:ext cx="9144000" cy="4168742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134;p30">
            <a:extLst>
              <a:ext uri="{FF2B5EF4-FFF2-40B4-BE49-F238E27FC236}">
                <a16:creationId xmlns:a16="http://schemas.microsoft.com/office/drawing/2014/main" id="{439BA07A-BF99-CB46-80A9-CD90BA7D3316}"/>
              </a:ext>
            </a:extLst>
          </p:cNvPr>
          <p:cNvSpPr txBox="1"/>
          <p:nvPr/>
        </p:nvSpPr>
        <p:spPr>
          <a:xfrm>
            <a:off x="311922" y="269169"/>
            <a:ext cx="5943735" cy="569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buSzPts val="2500"/>
            </a:pPr>
            <a:r>
              <a:rPr lang="zh-CN" altLang="en-US" sz="2500" b="1" dirty="0">
                <a:solidFill>
                  <a:srgbClr val="4285F5"/>
                </a:solidFill>
                <a:latin typeface="Google Sans"/>
                <a:ea typeface="Google Sans"/>
                <a:cs typeface="Google Sans"/>
                <a:sym typeface="Google Sans"/>
              </a:rPr>
              <a:t>怎样训练一个好的对比学习模型？</a:t>
            </a:r>
            <a:endParaRPr sz="2500" b="1" i="0" u="none" strike="noStrike" cap="none" dirty="0">
              <a:solidFill>
                <a:srgbClr val="4285F5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3D6260FA-888A-9C4E-98BC-4E3BC3CD4D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5248441"/>
              </p:ext>
            </p:extLst>
          </p:nvPr>
        </p:nvGraphicFramePr>
        <p:xfrm>
          <a:off x="914400" y="1423670"/>
          <a:ext cx="7119258" cy="214884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589314">
                  <a:extLst>
                    <a:ext uri="{9D8B030D-6E8A-4147-A177-3AD203B41FA5}">
                      <a16:colId xmlns:a16="http://schemas.microsoft.com/office/drawing/2014/main" val="2485249693"/>
                    </a:ext>
                  </a:extLst>
                </a:gridCol>
                <a:gridCol w="5529944">
                  <a:extLst>
                    <a:ext uri="{9D8B030D-6E8A-4147-A177-3AD203B41FA5}">
                      <a16:colId xmlns:a16="http://schemas.microsoft.com/office/drawing/2014/main" val="21597494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dirty="0">
                          <a:solidFill>
                            <a:schemeClr val="bg1"/>
                          </a:solidFill>
                        </a:rPr>
                        <a:t>模块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solidFill>
                            <a:schemeClr val="bg1"/>
                          </a:solidFill>
                        </a:rPr>
                        <a:t>建议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710544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>
                          <a:solidFill>
                            <a:schemeClr val="tx1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框架选择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CV: BYOL, </a:t>
                      </a:r>
                      <a:r>
                        <a:rPr lang="en-US" altLang="zh-CN" dirty="0" err="1">
                          <a:solidFill>
                            <a:schemeClr val="tx1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SwAV</a:t>
                      </a:r>
                      <a:endParaRPr lang="en-US" altLang="zh-CN" dirty="0">
                        <a:solidFill>
                          <a:schemeClr val="tx1"/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NLP: </a:t>
                      </a:r>
                      <a:r>
                        <a:rPr lang="en-US" altLang="zh-CN" dirty="0" err="1">
                          <a:solidFill>
                            <a:schemeClr val="tx1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SimCLR</a:t>
                      </a:r>
                      <a:endParaRPr lang="en-US" altLang="zh-CN" dirty="0">
                        <a:solidFill>
                          <a:schemeClr val="tx1"/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12373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Projection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CV: </a:t>
                      </a:r>
                      <a:r>
                        <a:rPr lang="zh-CN" altLang="en-US" dirty="0">
                          <a:solidFill>
                            <a:schemeClr val="tx1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有效</a:t>
                      </a:r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 </a:t>
                      </a:r>
                    </a:p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NLP: ?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22335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>
                          <a:solidFill>
                            <a:schemeClr val="tx1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数据增强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altLang="zh-CN" dirty="0">
                        <a:solidFill>
                          <a:schemeClr val="tx1"/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72828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>
                          <a:solidFill>
                            <a:schemeClr val="tx1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超参数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altLang="zh-CN" dirty="0">
                        <a:solidFill>
                          <a:schemeClr val="tx1"/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98806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309963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5044274" y="687414"/>
            <a:ext cx="9144000" cy="4168742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134;p30">
            <a:extLst>
              <a:ext uri="{FF2B5EF4-FFF2-40B4-BE49-F238E27FC236}">
                <a16:creationId xmlns:a16="http://schemas.microsoft.com/office/drawing/2014/main" id="{439BA07A-BF99-CB46-80A9-CD90BA7D3316}"/>
              </a:ext>
            </a:extLst>
          </p:cNvPr>
          <p:cNvSpPr txBox="1"/>
          <p:nvPr/>
        </p:nvSpPr>
        <p:spPr>
          <a:xfrm>
            <a:off x="311922" y="269169"/>
            <a:ext cx="6930707" cy="569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buSzPts val="2500"/>
            </a:pPr>
            <a:r>
              <a:rPr lang="zh-CN" altLang="en-US" sz="2500" b="1" dirty="0">
                <a:solidFill>
                  <a:srgbClr val="4285F5"/>
                </a:solidFill>
                <a:latin typeface="Google Sans"/>
                <a:ea typeface="Google Sans"/>
                <a:cs typeface="Google Sans"/>
                <a:sym typeface="Google Sans"/>
              </a:rPr>
              <a:t>怎样训练一个好的对比学习模型：数据增强</a:t>
            </a:r>
            <a:endParaRPr sz="2500" b="1" i="0" u="none" strike="noStrike" cap="none" dirty="0">
              <a:solidFill>
                <a:srgbClr val="4285F5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DF94527-004D-334D-A260-831A6688A5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2569" y="1571409"/>
            <a:ext cx="3173185" cy="2551862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28D424FB-592E-4446-8051-6EF0AC2FB5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4798" y="1598386"/>
            <a:ext cx="4546600" cy="27305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4DDEC4DB-065A-4E4F-ADA5-1CB0137EF45A}"/>
              </a:ext>
            </a:extLst>
          </p:cNvPr>
          <p:cNvSpPr/>
          <p:nvPr/>
        </p:nvSpPr>
        <p:spPr>
          <a:xfrm>
            <a:off x="1901462" y="1188075"/>
            <a:ext cx="127951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tx1"/>
                </a:solidFill>
                <a:latin typeface="Google Sans"/>
                <a:ea typeface="Google Sans"/>
                <a:cs typeface="Google Sans"/>
                <a:sym typeface="Google Sans"/>
              </a:rPr>
              <a:t>CV (</a:t>
            </a:r>
            <a:r>
              <a:rPr lang="en-US" altLang="zh-CN" b="1" dirty="0" err="1">
                <a:solidFill>
                  <a:schemeClr val="tx1"/>
                </a:solidFill>
                <a:latin typeface="Google Sans"/>
                <a:ea typeface="Google Sans"/>
                <a:cs typeface="Google Sans"/>
                <a:sym typeface="Google Sans"/>
              </a:rPr>
              <a:t>SimCLR</a:t>
            </a:r>
            <a:r>
              <a:rPr lang="en-US" altLang="zh-CN" b="1" dirty="0">
                <a:solidFill>
                  <a:schemeClr val="tx1"/>
                </a:solidFill>
                <a:latin typeface="Google Sans"/>
                <a:ea typeface="Google Sans"/>
                <a:cs typeface="Google Sans"/>
                <a:sym typeface="Google Sans"/>
              </a:rPr>
              <a:t>)</a:t>
            </a:r>
            <a:endParaRPr lang="zh-CN" altLang="en-US" b="1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CFB37F5-B6EE-9F44-817B-00E460EE0701}"/>
              </a:ext>
            </a:extLst>
          </p:cNvPr>
          <p:cNvSpPr/>
          <p:nvPr/>
        </p:nvSpPr>
        <p:spPr>
          <a:xfrm>
            <a:off x="6035282" y="1188076"/>
            <a:ext cx="147989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tx1"/>
                </a:solidFill>
                <a:latin typeface="Google Sans"/>
                <a:ea typeface="Google Sans"/>
                <a:cs typeface="Google Sans"/>
                <a:sym typeface="Google Sans"/>
              </a:rPr>
              <a:t>NLP (</a:t>
            </a:r>
            <a:r>
              <a:rPr lang="en-US" altLang="zh-CN" b="1" dirty="0" err="1">
                <a:solidFill>
                  <a:schemeClr val="tx1"/>
                </a:solidFill>
                <a:latin typeface="Google Sans"/>
                <a:ea typeface="Google Sans"/>
                <a:cs typeface="Google Sans"/>
                <a:sym typeface="Google Sans"/>
              </a:rPr>
              <a:t>ConSERT</a:t>
            </a:r>
            <a:r>
              <a:rPr lang="en-US" altLang="zh-CN" b="1" dirty="0">
                <a:solidFill>
                  <a:schemeClr val="tx1"/>
                </a:solidFill>
                <a:latin typeface="Google Sans"/>
                <a:ea typeface="Google Sans"/>
                <a:cs typeface="Google Sans"/>
                <a:sym typeface="Google Sans"/>
              </a:rPr>
              <a:t>)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2105727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5044274" y="687414"/>
            <a:ext cx="9144000" cy="4168742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134;p30">
            <a:extLst>
              <a:ext uri="{FF2B5EF4-FFF2-40B4-BE49-F238E27FC236}">
                <a16:creationId xmlns:a16="http://schemas.microsoft.com/office/drawing/2014/main" id="{439BA07A-BF99-CB46-80A9-CD90BA7D3316}"/>
              </a:ext>
            </a:extLst>
          </p:cNvPr>
          <p:cNvSpPr txBox="1"/>
          <p:nvPr/>
        </p:nvSpPr>
        <p:spPr>
          <a:xfrm>
            <a:off x="311922" y="269169"/>
            <a:ext cx="5943735" cy="569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buSzPts val="2500"/>
            </a:pPr>
            <a:r>
              <a:rPr lang="zh-CN" altLang="en-US" sz="2500" b="1" dirty="0">
                <a:solidFill>
                  <a:srgbClr val="4285F5"/>
                </a:solidFill>
                <a:latin typeface="Google Sans"/>
                <a:ea typeface="Google Sans"/>
                <a:cs typeface="Google Sans"/>
                <a:sym typeface="Google Sans"/>
              </a:rPr>
              <a:t>怎样训练一个好的对比学习模型？</a:t>
            </a:r>
            <a:endParaRPr sz="2500" b="1" i="0" u="none" strike="noStrike" cap="none" dirty="0">
              <a:solidFill>
                <a:srgbClr val="4285F5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3D6260FA-888A-9C4E-98BC-4E3BC3CD4D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105922"/>
              </p:ext>
            </p:extLst>
          </p:nvPr>
        </p:nvGraphicFramePr>
        <p:xfrm>
          <a:off x="914400" y="1423670"/>
          <a:ext cx="7119258" cy="229616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589314">
                  <a:extLst>
                    <a:ext uri="{9D8B030D-6E8A-4147-A177-3AD203B41FA5}">
                      <a16:colId xmlns:a16="http://schemas.microsoft.com/office/drawing/2014/main" val="2485249693"/>
                    </a:ext>
                  </a:extLst>
                </a:gridCol>
                <a:gridCol w="5529944">
                  <a:extLst>
                    <a:ext uri="{9D8B030D-6E8A-4147-A177-3AD203B41FA5}">
                      <a16:colId xmlns:a16="http://schemas.microsoft.com/office/drawing/2014/main" val="21597494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dirty="0">
                          <a:solidFill>
                            <a:schemeClr val="bg1"/>
                          </a:solidFill>
                        </a:rPr>
                        <a:t>模块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solidFill>
                            <a:schemeClr val="bg1"/>
                          </a:solidFill>
                        </a:rPr>
                        <a:t>建议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710544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>
                          <a:solidFill>
                            <a:schemeClr val="tx1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框架选择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CV: BYOL, </a:t>
                      </a:r>
                      <a:r>
                        <a:rPr lang="en-US" altLang="zh-CN" dirty="0" err="1">
                          <a:solidFill>
                            <a:schemeClr val="tx1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SwAV</a:t>
                      </a:r>
                      <a:endParaRPr lang="en-US" altLang="zh-CN" dirty="0">
                        <a:solidFill>
                          <a:schemeClr val="tx1"/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NLP: </a:t>
                      </a:r>
                      <a:r>
                        <a:rPr lang="en-US" altLang="zh-CN" dirty="0" err="1">
                          <a:solidFill>
                            <a:schemeClr val="tx1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SimCLR</a:t>
                      </a:r>
                      <a:endParaRPr lang="en-US" altLang="zh-CN" dirty="0">
                        <a:solidFill>
                          <a:schemeClr val="tx1"/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12373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Projection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CV: </a:t>
                      </a:r>
                      <a:r>
                        <a:rPr lang="zh-CN" altLang="en-US" dirty="0">
                          <a:solidFill>
                            <a:schemeClr val="tx1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有效</a:t>
                      </a:r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 </a:t>
                      </a:r>
                    </a:p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NLP: ?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22335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>
                          <a:solidFill>
                            <a:schemeClr val="tx1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数据增强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CV: Crop, Color, Multi-crop</a:t>
                      </a:r>
                    </a:p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NLP: Dropout, Feature Cutoff, Output of Hidden Layer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72828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>
                          <a:solidFill>
                            <a:schemeClr val="tx1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超参数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rgbClr val="EA4235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Temperature</a:t>
                      </a:r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, Learning Rate, Batch</a:t>
                      </a:r>
                      <a:r>
                        <a:rPr lang="zh-CN" altLang="en-US" dirty="0">
                          <a:solidFill>
                            <a:schemeClr val="tx1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 </a:t>
                      </a:r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Size, </a:t>
                      </a:r>
                      <a:r>
                        <a:rPr lang="en-US" altLang="zh-CN" dirty="0">
                          <a:solidFill>
                            <a:srgbClr val="EA4235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Epoch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98806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355378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1"/>
          <p:cNvSpPr/>
          <p:nvPr/>
        </p:nvSpPr>
        <p:spPr>
          <a:xfrm>
            <a:off x="-10048" y="-10048"/>
            <a:ext cx="5054321" cy="5174901"/>
          </a:xfrm>
          <a:custGeom>
            <a:avLst/>
            <a:gdLst/>
            <a:ahLst/>
            <a:cxnLst/>
            <a:rect l="l" t="t" r="r" b="b"/>
            <a:pathLst>
              <a:path w="5054321" h="5174901" extrusionOk="0">
                <a:moveTo>
                  <a:pt x="0" y="0"/>
                </a:moveTo>
                <a:lnTo>
                  <a:pt x="2692958" y="0"/>
                </a:lnTo>
                <a:lnTo>
                  <a:pt x="5054321" y="5174901"/>
                </a:lnTo>
                <a:lnTo>
                  <a:pt x="10048" y="5174901"/>
                </a:lnTo>
                <a:cubicBezTo>
                  <a:pt x="6699" y="3449934"/>
                  <a:pt x="3349" y="1724967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2" name="Google Shape;142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67055" y="1455663"/>
            <a:ext cx="3235569" cy="36977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31"/>
          <p:cNvPicPr preferRelativeResize="0"/>
          <p:nvPr/>
        </p:nvPicPr>
        <p:blipFill rotWithShape="1">
          <a:blip r:embed="rId4">
            <a:alphaModFix/>
          </a:blip>
          <a:srcRect l="55164"/>
          <a:stretch/>
        </p:blipFill>
        <p:spPr>
          <a:xfrm flipH="1">
            <a:off x="5044272" y="687425"/>
            <a:ext cx="4099726" cy="4168726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31"/>
          <p:cNvSpPr txBox="1"/>
          <p:nvPr/>
        </p:nvSpPr>
        <p:spPr>
          <a:xfrm>
            <a:off x="4405544" y="1971264"/>
            <a:ext cx="3587842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600" b="0" i="0" u="none" strike="noStrike" cap="none" dirty="0">
                <a:solidFill>
                  <a:srgbClr val="000000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THE FIRST PART</a:t>
            </a:r>
            <a:endParaRPr sz="3600" b="0" i="0" u="none" strike="noStrike" cap="none" dirty="0">
              <a:solidFill>
                <a:srgbClr val="000000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145" name="Google Shape;145;p31"/>
          <p:cNvSpPr txBox="1"/>
          <p:nvPr/>
        </p:nvSpPr>
        <p:spPr>
          <a:xfrm>
            <a:off x="4405544" y="2540967"/>
            <a:ext cx="2379117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zh-CN" altLang="en-US" sz="1800" b="1" dirty="0">
                <a:solidFill>
                  <a:srgbClr val="4285F5"/>
                </a:solidFill>
                <a:latin typeface="Roboto"/>
                <a:ea typeface="Roboto"/>
                <a:cs typeface="Roboto"/>
                <a:sym typeface="Roboto"/>
              </a:rPr>
              <a:t>什么是对比学习？</a:t>
            </a:r>
            <a:endParaRPr sz="1800" b="1" i="0" u="none" strike="noStrike" cap="none" dirty="0">
              <a:solidFill>
                <a:srgbClr val="4285F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6" name="Google Shape;146;p3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77273" y="1485690"/>
            <a:ext cx="2044700" cy="232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5044274" y="687414"/>
            <a:ext cx="9144000" cy="4168742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134;p30">
            <a:extLst>
              <a:ext uri="{FF2B5EF4-FFF2-40B4-BE49-F238E27FC236}">
                <a16:creationId xmlns:a16="http://schemas.microsoft.com/office/drawing/2014/main" id="{439BA07A-BF99-CB46-80A9-CD90BA7D3316}"/>
              </a:ext>
            </a:extLst>
          </p:cNvPr>
          <p:cNvSpPr txBox="1"/>
          <p:nvPr/>
        </p:nvSpPr>
        <p:spPr>
          <a:xfrm>
            <a:off x="311922" y="269169"/>
            <a:ext cx="5943735" cy="569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buSzPts val="2500"/>
            </a:pPr>
            <a:r>
              <a:rPr lang="zh-CN" altLang="en-US" sz="2500" b="1" dirty="0">
                <a:solidFill>
                  <a:srgbClr val="4285F5"/>
                </a:solidFill>
                <a:latin typeface="Google Sans"/>
                <a:ea typeface="Google Sans"/>
                <a:cs typeface="Google Sans"/>
                <a:sym typeface="Google Sans"/>
              </a:rPr>
              <a:t>欢迎交流！</a:t>
            </a:r>
            <a:endParaRPr sz="2500" b="1" i="0" u="none" strike="noStrike" cap="none" dirty="0">
              <a:solidFill>
                <a:srgbClr val="4285F5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6" name="图片 5" descr="QR 代码&#10;&#10;描述已自动生成">
            <a:extLst>
              <a:ext uri="{FF2B5EF4-FFF2-40B4-BE49-F238E27FC236}">
                <a16:creationId xmlns:a16="http://schemas.microsoft.com/office/drawing/2014/main" id="{1B5FF5C5-EE20-8047-9F38-56B1375D92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6259" y="2021153"/>
            <a:ext cx="1986765" cy="1986765"/>
          </a:xfrm>
          <a:prstGeom prst="rect">
            <a:avLst/>
          </a:prstGeom>
        </p:spPr>
      </p:pic>
      <p:sp>
        <p:nvSpPr>
          <p:cNvPr id="7" name="Google Shape;134;p30">
            <a:extLst>
              <a:ext uri="{FF2B5EF4-FFF2-40B4-BE49-F238E27FC236}">
                <a16:creationId xmlns:a16="http://schemas.microsoft.com/office/drawing/2014/main" id="{42450266-BC34-4542-904B-C5FFBFE4E767}"/>
              </a:ext>
            </a:extLst>
          </p:cNvPr>
          <p:cNvSpPr txBox="1"/>
          <p:nvPr/>
        </p:nvSpPr>
        <p:spPr>
          <a:xfrm>
            <a:off x="1743243" y="1263143"/>
            <a:ext cx="2886134" cy="830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>
              <a:lnSpc>
                <a:spcPct val="150000"/>
              </a:lnSpc>
              <a:buSzPts val="2500"/>
            </a:pPr>
            <a:r>
              <a:rPr lang="zh-CN" altLang="en-US" b="1" dirty="0">
                <a:solidFill>
                  <a:schemeClr val="tx1"/>
                </a:solidFill>
                <a:latin typeface="Google Sans"/>
                <a:ea typeface="Google Sans"/>
                <a:cs typeface="Google Sans"/>
                <a:sym typeface="Google Sans"/>
              </a:rPr>
              <a:t>公众号「李</a:t>
            </a:r>
            <a:r>
              <a:rPr lang="en-US" altLang="zh-CN" b="1" dirty="0">
                <a:solidFill>
                  <a:schemeClr val="tx1"/>
                </a:solidFill>
                <a:latin typeface="Google Sans"/>
                <a:ea typeface="Google Sans"/>
                <a:cs typeface="Google Sans"/>
                <a:sym typeface="Google Sans"/>
              </a:rPr>
              <a:t>rumor</a:t>
            </a:r>
            <a:r>
              <a:rPr lang="zh-CN" altLang="en-US" b="1" dirty="0">
                <a:solidFill>
                  <a:schemeClr val="tx1"/>
                </a:solidFill>
                <a:latin typeface="Google Sans"/>
                <a:ea typeface="Google Sans"/>
                <a:cs typeface="Google Sans"/>
                <a:sym typeface="Google Sans"/>
              </a:rPr>
              <a:t>」</a:t>
            </a:r>
            <a:endParaRPr lang="en-US" altLang="zh-CN" b="1" dirty="0">
              <a:solidFill>
                <a:schemeClr val="tx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lvl="0" algn="ctr">
              <a:lnSpc>
                <a:spcPct val="150000"/>
              </a:lnSpc>
              <a:buSzPts val="2500"/>
            </a:pPr>
            <a:r>
              <a:rPr lang="zh-CN" altLang="en-US" b="1" dirty="0">
                <a:solidFill>
                  <a:srgbClr val="119D58"/>
                </a:solidFill>
                <a:latin typeface="Google Sans"/>
                <a:ea typeface="Google Sans"/>
                <a:cs typeface="Google Sans"/>
                <a:sym typeface="Google Sans"/>
              </a:rPr>
              <a:t>日常分享</a:t>
            </a:r>
            <a:r>
              <a:rPr lang="en-US" altLang="zh-CN" b="1" dirty="0">
                <a:solidFill>
                  <a:srgbClr val="119D58"/>
                </a:solidFill>
                <a:latin typeface="Google Sans"/>
                <a:ea typeface="Google Sans"/>
                <a:cs typeface="Google Sans"/>
                <a:sym typeface="Google Sans"/>
              </a:rPr>
              <a:t>AI</a:t>
            </a:r>
            <a:r>
              <a:rPr lang="zh-CN" altLang="en-US" b="1" dirty="0">
                <a:solidFill>
                  <a:srgbClr val="119D58"/>
                </a:solidFill>
                <a:latin typeface="Google Sans"/>
                <a:ea typeface="Google Sans"/>
                <a:cs typeface="Google Sans"/>
                <a:sym typeface="Google Sans"/>
              </a:rPr>
              <a:t>技术干货</a:t>
            </a:r>
            <a:r>
              <a:rPr lang="en-US" altLang="zh-CN" b="1" dirty="0">
                <a:solidFill>
                  <a:srgbClr val="119D58"/>
                </a:solidFill>
                <a:latin typeface="Google Sans"/>
                <a:ea typeface="Google Sans"/>
                <a:cs typeface="Google Sans"/>
                <a:sym typeface="Google Sans"/>
              </a:rPr>
              <a:t>&amp;</a:t>
            </a:r>
            <a:r>
              <a:rPr lang="zh-CN" altLang="en-US" b="1" dirty="0">
                <a:solidFill>
                  <a:srgbClr val="119D58"/>
                </a:solidFill>
                <a:latin typeface="Google Sans"/>
                <a:ea typeface="Google Sans"/>
                <a:cs typeface="Google Sans"/>
                <a:sym typeface="Google Sans"/>
              </a:rPr>
              <a:t>思考</a:t>
            </a:r>
          </a:p>
        </p:txBody>
      </p:sp>
      <p:sp>
        <p:nvSpPr>
          <p:cNvPr id="8" name="Google Shape;134;p30">
            <a:extLst>
              <a:ext uri="{FF2B5EF4-FFF2-40B4-BE49-F238E27FC236}">
                <a16:creationId xmlns:a16="http://schemas.microsoft.com/office/drawing/2014/main" id="{039B5E24-3AB3-D343-A029-D071AB765CFA}"/>
              </a:ext>
            </a:extLst>
          </p:cNvPr>
          <p:cNvSpPr txBox="1"/>
          <p:nvPr/>
        </p:nvSpPr>
        <p:spPr>
          <a:xfrm>
            <a:off x="4572000" y="2431857"/>
            <a:ext cx="2886134" cy="830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50000"/>
              </a:lnSpc>
              <a:buSzPts val="2500"/>
            </a:pPr>
            <a:r>
              <a:rPr lang="zh-CN" altLang="en-US" b="1" dirty="0">
                <a:solidFill>
                  <a:srgbClr val="119D58"/>
                </a:solidFill>
                <a:latin typeface="Google Sans"/>
                <a:ea typeface="Google Sans"/>
                <a:cs typeface="Google Sans"/>
                <a:sym typeface="Google Sans"/>
              </a:rPr>
              <a:t>微信：</a:t>
            </a:r>
            <a:r>
              <a:rPr lang="en-US" altLang="zh-CN" b="1" dirty="0" err="1">
                <a:solidFill>
                  <a:srgbClr val="119D58"/>
                </a:solidFill>
                <a:latin typeface="Google Sans"/>
                <a:ea typeface="Google Sans"/>
                <a:cs typeface="Google Sans"/>
                <a:sym typeface="Google Sans"/>
              </a:rPr>
              <a:t>leerumorrr</a:t>
            </a:r>
            <a:endParaRPr lang="en-US" altLang="zh-CN" b="1" dirty="0">
              <a:solidFill>
                <a:srgbClr val="119D58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lvl="0">
              <a:lnSpc>
                <a:spcPct val="150000"/>
              </a:lnSpc>
              <a:buSzPts val="2500"/>
            </a:pPr>
            <a:r>
              <a:rPr lang="zh-CN" altLang="en-US" b="1" dirty="0">
                <a:solidFill>
                  <a:srgbClr val="119D58"/>
                </a:solidFill>
                <a:latin typeface="Google Sans"/>
                <a:ea typeface="Google Sans"/>
                <a:cs typeface="Google Sans"/>
                <a:sym typeface="Google Sans"/>
              </a:rPr>
              <a:t>邮箱：</a:t>
            </a:r>
            <a:r>
              <a:rPr lang="en-US" altLang="zh-CN" b="1" dirty="0" err="1">
                <a:solidFill>
                  <a:srgbClr val="119D58"/>
                </a:solidFill>
                <a:latin typeface="Google Sans"/>
                <a:ea typeface="Google Sans"/>
                <a:cs typeface="Google Sans"/>
                <a:sym typeface="Google Sans"/>
              </a:rPr>
              <a:t>rumei.li@icloud.com</a:t>
            </a:r>
            <a:endParaRPr lang="zh-CN" altLang="en-US" b="1" dirty="0">
              <a:solidFill>
                <a:srgbClr val="119D58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7841829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5044274" y="687414"/>
            <a:ext cx="9144000" cy="4168742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34;p30">
            <a:extLst>
              <a:ext uri="{FF2B5EF4-FFF2-40B4-BE49-F238E27FC236}">
                <a16:creationId xmlns:a16="http://schemas.microsoft.com/office/drawing/2014/main" id="{D330953D-DFC5-8345-BA1C-3B85E5479397}"/>
              </a:ext>
            </a:extLst>
          </p:cNvPr>
          <p:cNvSpPr txBox="1"/>
          <p:nvPr/>
        </p:nvSpPr>
        <p:spPr>
          <a:xfrm>
            <a:off x="311923" y="269169"/>
            <a:ext cx="4330260" cy="569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zh-CN" altLang="en-US" sz="2500" b="1" i="0" u="none" strike="noStrike" cap="none" dirty="0">
                <a:solidFill>
                  <a:srgbClr val="4285F5"/>
                </a:solidFill>
                <a:latin typeface="Google Sans"/>
                <a:ea typeface="Google Sans"/>
                <a:cs typeface="Google Sans"/>
                <a:sym typeface="Google Sans"/>
              </a:rPr>
              <a:t>什么是对比学习？</a:t>
            </a:r>
            <a:endParaRPr sz="2500" b="1" i="0" u="none" strike="noStrike" cap="none" dirty="0">
              <a:solidFill>
                <a:srgbClr val="4285F5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" name="Google Shape;134;p30">
            <a:extLst>
              <a:ext uri="{FF2B5EF4-FFF2-40B4-BE49-F238E27FC236}">
                <a16:creationId xmlns:a16="http://schemas.microsoft.com/office/drawing/2014/main" id="{BF92BEED-173B-4F4E-87AB-31868900DEE5}"/>
              </a:ext>
            </a:extLst>
          </p:cNvPr>
          <p:cNvSpPr txBox="1"/>
          <p:nvPr/>
        </p:nvSpPr>
        <p:spPr>
          <a:xfrm>
            <a:off x="311923" y="938403"/>
            <a:ext cx="8362951" cy="14311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zh-CN" altLang="en-US" sz="1800" i="0" u="none" strike="noStrike" cap="none" dirty="0">
                <a:solidFill>
                  <a:schemeClr val="tx1"/>
                </a:solidFill>
                <a:latin typeface="Google Sans"/>
                <a:ea typeface="Google Sans"/>
                <a:cs typeface="Google Sans"/>
                <a:sym typeface="Google Sans"/>
              </a:rPr>
              <a:t>对比学习是一种判别式自监督表示学习方法</a:t>
            </a:r>
            <a:endParaRPr lang="en-US" altLang="zh-CN" sz="1800" dirty="0">
              <a:solidFill>
                <a:schemeClr val="tx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Tx/>
              <a:buChar char="-"/>
            </a:pPr>
            <a:r>
              <a:rPr lang="zh-CN" altLang="en-US" sz="1800" i="0" u="none" strike="noStrike" cap="none" dirty="0">
                <a:solidFill>
                  <a:schemeClr val="tx1"/>
                </a:solidFill>
                <a:latin typeface="Google Sans"/>
                <a:ea typeface="Google Sans"/>
                <a:cs typeface="Google Sans"/>
                <a:sym typeface="Google Sans"/>
              </a:rPr>
              <a:t>生成式自监督：目标是对输入进行重构，输入输出尽可能相似，如自编码器，更关注</a:t>
            </a:r>
            <a:r>
              <a:rPr lang="zh-CN" altLang="en-US" sz="1800" dirty="0">
                <a:solidFill>
                  <a:schemeClr val="tx1"/>
                </a:solidFill>
                <a:latin typeface="Google Sans"/>
                <a:ea typeface="Google Sans"/>
                <a:cs typeface="Google Sans"/>
                <a:sym typeface="Google Sans"/>
              </a:rPr>
              <a:t>像素级别特征 </a:t>
            </a:r>
            <a:r>
              <a:rPr lang="en-US" altLang="zh-CN" sz="1800" dirty="0">
                <a:solidFill>
                  <a:schemeClr val="tx1"/>
                </a:solidFill>
                <a:latin typeface="Google Sans"/>
                <a:ea typeface="Google Sans"/>
                <a:cs typeface="Google Sans"/>
                <a:sym typeface="Google Sans"/>
              </a:rPr>
              <a:t>-&gt;</a:t>
            </a:r>
            <a:r>
              <a:rPr lang="zh-CN" altLang="en-US" sz="1800" dirty="0">
                <a:solidFill>
                  <a:schemeClr val="tx1"/>
                </a:solidFill>
                <a:latin typeface="Google Sans"/>
                <a:ea typeface="Google Sans"/>
                <a:cs typeface="Google Sans"/>
                <a:sym typeface="Google Sans"/>
              </a:rPr>
              <a:t> </a:t>
            </a:r>
            <a:r>
              <a:rPr lang="zh-CN" altLang="en-US" sz="1800" dirty="0">
                <a:solidFill>
                  <a:srgbClr val="119D58"/>
                </a:solidFill>
                <a:latin typeface="Google Sans"/>
                <a:ea typeface="Google Sans"/>
                <a:cs typeface="Google Sans"/>
                <a:sym typeface="Google Sans"/>
              </a:rPr>
              <a:t>像素级别的特征对表示样本真的重要吗？</a:t>
            </a:r>
            <a:endParaRPr lang="en-US" altLang="zh-CN" sz="1800" dirty="0">
              <a:solidFill>
                <a:srgbClr val="119D58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BFB7A02-9C0B-6141-ABD4-E83B9D8CC3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1456" y="2417240"/>
            <a:ext cx="2989470" cy="139552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47A951D-6B5F-AC43-8F7F-4AD33DDC61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98005" y="2413126"/>
            <a:ext cx="2902226" cy="1343984"/>
          </a:xfrm>
          <a:prstGeom prst="rect">
            <a:avLst/>
          </a:prstGeom>
        </p:spPr>
      </p:pic>
      <p:sp>
        <p:nvSpPr>
          <p:cNvPr id="13" name="Google Shape;134;p30">
            <a:extLst>
              <a:ext uri="{FF2B5EF4-FFF2-40B4-BE49-F238E27FC236}">
                <a16:creationId xmlns:a16="http://schemas.microsoft.com/office/drawing/2014/main" id="{A3D8CE82-C8FE-8A44-8D9C-2C775FE282D3}"/>
              </a:ext>
            </a:extLst>
          </p:cNvPr>
          <p:cNvSpPr txBox="1"/>
          <p:nvPr/>
        </p:nvSpPr>
        <p:spPr>
          <a:xfrm>
            <a:off x="1367957" y="3913274"/>
            <a:ext cx="6432274" cy="6001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lnSpc>
                <a:spcPct val="150000"/>
              </a:lnSpc>
              <a:buSzPts val="2500"/>
              <a:buNone/>
              <a:defRPr sz="1800">
                <a:solidFill>
                  <a:schemeClr val="tx1"/>
                </a:solidFill>
                <a:latin typeface="Google Sans"/>
                <a:ea typeface="Google Sans"/>
                <a:cs typeface="Google Sans"/>
              </a:defRPr>
            </a:lvl1pPr>
          </a:lstStyle>
          <a:p>
            <a:r>
              <a:rPr lang="zh-CN" altLang="en-US" b="1" dirty="0">
                <a:solidFill>
                  <a:srgbClr val="EA4235"/>
                </a:solidFill>
              </a:rPr>
              <a:t>我们记住的事物特征，不一定是像素级别的，而是更高维度的</a:t>
            </a:r>
            <a:endParaRPr lang="en-US" altLang="zh-CN" b="1" dirty="0">
              <a:solidFill>
                <a:srgbClr val="EA4235"/>
              </a:solidFill>
              <a:sym typeface="Google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5044274" y="687414"/>
            <a:ext cx="9144000" cy="4168742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34;p30">
            <a:extLst>
              <a:ext uri="{FF2B5EF4-FFF2-40B4-BE49-F238E27FC236}">
                <a16:creationId xmlns:a16="http://schemas.microsoft.com/office/drawing/2014/main" id="{D330953D-DFC5-8345-BA1C-3B85E5479397}"/>
              </a:ext>
            </a:extLst>
          </p:cNvPr>
          <p:cNvSpPr txBox="1"/>
          <p:nvPr/>
        </p:nvSpPr>
        <p:spPr>
          <a:xfrm>
            <a:off x="311923" y="269169"/>
            <a:ext cx="4330260" cy="569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zh-CN" altLang="en-US" sz="2500" b="1" i="0" u="none" strike="noStrike" cap="none" dirty="0">
                <a:solidFill>
                  <a:srgbClr val="4285F5"/>
                </a:solidFill>
                <a:latin typeface="Google Sans"/>
                <a:ea typeface="Google Sans"/>
                <a:cs typeface="Google Sans"/>
                <a:sym typeface="Google Sans"/>
              </a:rPr>
              <a:t>什么是对比学习？</a:t>
            </a:r>
            <a:endParaRPr sz="2500" b="1" i="0" u="none" strike="noStrike" cap="none" dirty="0">
              <a:solidFill>
                <a:srgbClr val="4285F5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" name="Google Shape;134;p30">
            <a:extLst>
              <a:ext uri="{FF2B5EF4-FFF2-40B4-BE49-F238E27FC236}">
                <a16:creationId xmlns:a16="http://schemas.microsoft.com/office/drawing/2014/main" id="{BF92BEED-173B-4F4E-87AB-31868900DEE5}"/>
              </a:ext>
            </a:extLst>
          </p:cNvPr>
          <p:cNvSpPr txBox="1"/>
          <p:nvPr/>
        </p:nvSpPr>
        <p:spPr>
          <a:xfrm>
            <a:off x="311923" y="938403"/>
            <a:ext cx="8362951" cy="26776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50000"/>
              </a:lnSpc>
              <a:buSzPts val="2500"/>
            </a:pPr>
            <a:r>
              <a:rPr lang="zh-CN" altLang="en-US" sz="1800" dirty="0">
                <a:solidFill>
                  <a:schemeClr val="tx1"/>
                </a:solidFill>
                <a:latin typeface="Google Sans"/>
                <a:ea typeface="Google Sans"/>
                <a:cs typeface="Google Sans"/>
                <a:sym typeface="Google Sans"/>
              </a:rPr>
              <a:t>对比学习是一种判别式自监督表示学习方法</a:t>
            </a:r>
            <a:endParaRPr lang="en-US" altLang="zh-CN" sz="1800" dirty="0">
              <a:solidFill>
                <a:schemeClr val="tx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285750" lvl="0" indent="-285750">
              <a:lnSpc>
                <a:spcPct val="150000"/>
              </a:lnSpc>
              <a:buSzPts val="2500"/>
              <a:buFontTx/>
              <a:buChar char="-"/>
            </a:pPr>
            <a:r>
              <a:rPr lang="zh-CN" altLang="en-US" sz="1800" i="0" u="none" strike="noStrike" cap="none" dirty="0">
                <a:solidFill>
                  <a:schemeClr val="tx1"/>
                </a:solidFill>
                <a:latin typeface="Google Sans"/>
                <a:ea typeface="Google Sans"/>
                <a:cs typeface="Google Sans"/>
                <a:sym typeface="Google Sans"/>
              </a:rPr>
              <a:t>生成式自监督</a:t>
            </a:r>
            <a:r>
              <a:rPr lang="zh-CN" altLang="en-US" sz="1800" dirty="0">
                <a:solidFill>
                  <a:schemeClr val="tx1"/>
                </a:solidFill>
                <a:latin typeface="Google Sans"/>
                <a:ea typeface="Google Sans"/>
                <a:cs typeface="Google Sans"/>
                <a:sym typeface="Google Sans"/>
              </a:rPr>
              <a:t>：目标是对输入进行重构，输入输出尽可能相似，如自编码器，更关注像素级别特征 </a:t>
            </a:r>
            <a:endParaRPr lang="en-US" altLang="zh-CN" sz="1800" dirty="0">
              <a:solidFill>
                <a:schemeClr val="tx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285750" lvl="0" indent="-285750">
              <a:lnSpc>
                <a:spcPct val="150000"/>
              </a:lnSpc>
              <a:buSzPts val="2500"/>
              <a:buFontTx/>
              <a:buChar char="-"/>
            </a:pPr>
            <a:r>
              <a:rPr lang="zh-CN" altLang="en-US" sz="1800" i="0" u="none" strike="noStrike" cap="none" dirty="0">
                <a:solidFill>
                  <a:schemeClr val="tx1"/>
                </a:solidFill>
                <a:latin typeface="Google Sans"/>
                <a:ea typeface="Google Sans"/>
                <a:cs typeface="Google Sans"/>
                <a:sym typeface="Google Sans"/>
              </a:rPr>
              <a:t>判别式自监督</a:t>
            </a:r>
            <a:r>
              <a:rPr lang="zh-CN" altLang="en-US" sz="1800" dirty="0">
                <a:solidFill>
                  <a:schemeClr val="tx1"/>
                </a:solidFill>
                <a:latin typeface="Google Sans"/>
                <a:ea typeface="Google Sans"/>
                <a:cs typeface="Google Sans"/>
                <a:sym typeface="Google Sans"/>
              </a:rPr>
              <a:t>：目标是判别样本是否满足某些已知信号，更关注样本级别特征，适合做图像、文本表示</a:t>
            </a:r>
            <a:endParaRPr lang="en-US" altLang="zh-CN" sz="1800" i="0" u="none" strike="noStrike" cap="none" dirty="0">
              <a:solidFill>
                <a:schemeClr val="tx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Tx/>
              <a:buChar char="-"/>
            </a:pPr>
            <a:r>
              <a:rPr lang="zh-CN" altLang="en-US" sz="1800" dirty="0">
                <a:solidFill>
                  <a:schemeClr val="tx1"/>
                </a:solidFill>
                <a:latin typeface="Google Sans"/>
                <a:ea typeface="Google Sans"/>
                <a:cs typeface="Google Sans"/>
                <a:sym typeface="Google Sans"/>
              </a:rPr>
              <a:t>对比学习：</a:t>
            </a:r>
            <a:r>
              <a:rPr lang="zh-CN" altLang="en-US" sz="1800" i="0" u="none" strike="noStrike" cap="none" dirty="0">
                <a:solidFill>
                  <a:schemeClr val="tx1"/>
                </a:solidFill>
                <a:latin typeface="Google Sans"/>
                <a:ea typeface="Google Sans"/>
                <a:cs typeface="Google Sans"/>
                <a:sym typeface="Google Sans"/>
              </a:rPr>
              <a:t>判断两个样本是否相似</a:t>
            </a:r>
            <a:endParaRPr sz="1800" i="0" u="none" strike="noStrike" cap="none" dirty="0">
              <a:solidFill>
                <a:schemeClr val="tx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14464223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5044274" y="687414"/>
            <a:ext cx="9144000" cy="4168742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134;p30">
            <a:extLst>
              <a:ext uri="{FF2B5EF4-FFF2-40B4-BE49-F238E27FC236}">
                <a16:creationId xmlns:a16="http://schemas.microsoft.com/office/drawing/2014/main" id="{921B4E90-0EFA-3E42-9CD2-500E7C9E525B}"/>
              </a:ext>
            </a:extLst>
          </p:cNvPr>
          <p:cNvSpPr txBox="1"/>
          <p:nvPr/>
        </p:nvSpPr>
        <p:spPr>
          <a:xfrm>
            <a:off x="311922" y="269169"/>
            <a:ext cx="5072877" cy="569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zh-CN" altLang="en-US" sz="2500" b="1" dirty="0">
                <a:solidFill>
                  <a:srgbClr val="4285F5"/>
                </a:solidFill>
                <a:latin typeface="Google Sans"/>
                <a:ea typeface="Google Sans"/>
                <a:cs typeface="Google Sans"/>
                <a:sym typeface="Google Sans"/>
              </a:rPr>
              <a:t>怎么学到区分单个样本的表示？</a:t>
            </a:r>
            <a:endParaRPr sz="2500" b="1" i="0" u="none" strike="noStrike" cap="none" dirty="0">
              <a:solidFill>
                <a:srgbClr val="4285F5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D679693-F519-4D44-A7FA-EAFBBC0911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7197" y="1538537"/>
            <a:ext cx="5245100" cy="1841500"/>
          </a:xfrm>
          <a:prstGeom prst="rect">
            <a:avLst/>
          </a:prstGeom>
        </p:spPr>
      </p:pic>
      <p:sp>
        <p:nvSpPr>
          <p:cNvPr id="5" name="Google Shape;134;p30">
            <a:extLst>
              <a:ext uri="{FF2B5EF4-FFF2-40B4-BE49-F238E27FC236}">
                <a16:creationId xmlns:a16="http://schemas.microsoft.com/office/drawing/2014/main" id="{09A400C1-FA0B-F146-8D01-30E6C8896028}"/>
              </a:ext>
            </a:extLst>
          </p:cNvPr>
          <p:cNvSpPr txBox="1"/>
          <p:nvPr/>
        </p:nvSpPr>
        <p:spPr>
          <a:xfrm>
            <a:off x="311923" y="938403"/>
            <a:ext cx="8362951" cy="6001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50000"/>
              </a:lnSpc>
              <a:buSzPts val="2500"/>
            </a:pPr>
            <a:r>
              <a:rPr lang="zh-CN" altLang="en-US" sz="1800" dirty="0">
                <a:solidFill>
                  <a:schemeClr val="tx1"/>
                </a:solidFill>
                <a:latin typeface="Google Sans"/>
                <a:ea typeface="Google Sans"/>
                <a:cs typeface="Google Sans"/>
                <a:sym typeface="Google Sans"/>
              </a:rPr>
              <a:t>当前主流的对比学习训练框架：</a:t>
            </a:r>
            <a:endParaRPr sz="1800" i="0" u="none" strike="noStrike" cap="none" dirty="0">
              <a:solidFill>
                <a:schemeClr val="tx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A54DD25-AC76-6243-9638-961BFB3DC7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0990" y="3985286"/>
            <a:ext cx="3302907" cy="759894"/>
          </a:xfrm>
          <a:prstGeom prst="rect">
            <a:avLst/>
          </a:prstGeom>
        </p:spPr>
      </p:pic>
      <p:sp>
        <p:nvSpPr>
          <p:cNvPr id="7" name="Google Shape;134;p30">
            <a:extLst>
              <a:ext uri="{FF2B5EF4-FFF2-40B4-BE49-F238E27FC236}">
                <a16:creationId xmlns:a16="http://schemas.microsoft.com/office/drawing/2014/main" id="{03B91E5F-1875-4841-9201-13564FADBC30}"/>
              </a:ext>
            </a:extLst>
          </p:cNvPr>
          <p:cNvSpPr txBox="1"/>
          <p:nvPr/>
        </p:nvSpPr>
        <p:spPr>
          <a:xfrm>
            <a:off x="1087208" y="3985286"/>
            <a:ext cx="2824391" cy="8078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50000"/>
              </a:lnSpc>
              <a:buSzPts val="2500"/>
            </a:pPr>
            <a:r>
              <a:rPr lang="en-US" altLang="zh-CN" sz="1800" dirty="0">
                <a:solidFill>
                  <a:schemeClr val="tx1"/>
                </a:solidFill>
                <a:latin typeface="Google Sans"/>
                <a:ea typeface="Google Sans"/>
                <a:cs typeface="Google Sans"/>
                <a:sym typeface="Google Sans"/>
              </a:rPr>
              <a:t>NT-</a:t>
            </a:r>
            <a:r>
              <a:rPr lang="en-US" altLang="zh-CN" sz="1800" dirty="0" err="1">
                <a:solidFill>
                  <a:schemeClr val="tx1"/>
                </a:solidFill>
                <a:latin typeface="Google Sans"/>
                <a:ea typeface="Google Sans"/>
                <a:cs typeface="Google Sans"/>
                <a:sym typeface="Google Sans"/>
              </a:rPr>
              <a:t>Xent</a:t>
            </a:r>
            <a:r>
              <a:rPr lang="en-US" altLang="zh-CN" sz="1800" dirty="0">
                <a:solidFill>
                  <a:schemeClr val="tx1"/>
                </a:solidFill>
                <a:latin typeface="Google Sans"/>
                <a:ea typeface="Google Sans"/>
                <a:cs typeface="Google Sans"/>
                <a:sym typeface="Google Sans"/>
              </a:rPr>
              <a:t> loss</a:t>
            </a:r>
            <a:r>
              <a:rPr lang="zh-CN" altLang="en-US" sz="1800" dirty="0">
                <a:solidFill>
                  <a:schemeClr val="tx1"/>
                </a:solidFill>
                <a:latin typeface="Google Sans"/>
                <a:ea typeface="Google Sans"/>
                <a:cs typeface="Google Sans"/>
                <a:sym typeface="Google Sans"/>
              </a:rPr>
              <a:t>：</a:t>
            </a:r>
            <a:endParaRPr lang="en-US" altLang="zh-CN" sz="1800" dirty="0">
              <a:solidFill>
                <a:schemeClr val="tx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lvl="0">
              <a:lnSpc>
                <a:spcPct val="150000"/>
              </a:lnSpc>
              <a:buSzPts val="2500"/>
            </a:pPr>
            <a:r>
              <a:rPr lang="en-US" altLang="zh-CN" sz="900" i="0" u="none" strike="noStrike" cap="none" dirty="0">
                <a:solidFill>
                  <a:schemeClr val="tx1"/>
                </a:solidFill>
                <a:latin typeface="Google Sans"/>
                <a:ea typeface="Google Sans"/>
                <a:cs typeface="Google Sans"/>
                <a:sym typeface="Google Sans"/>
              </a:rPr>
              <a:t>(Normalized</a:t>
            </a:r>
            <a:r>
              <a:rPr lang="zh-CN" altLang="en-US" sz="900" i="0" u="none" strike="noStrike" cap="none" dirty="0">
                <a:solidFill>
                  <a:schemeClr val="tx1"/>
                </a:solidFill>
                <a:latin typeface="Google Sans"/>
                <a:ea typeface="Google Sans"/>
                <a:cs typeface="Google Sans"/>
                <a:sym typeface="Google Sans"/>
              </a:rPr>
              <a:t> </a:t>
            </a:r>
            <a:r>
              <a:rPr lang="en-US" altLang="zh-CN" sz="900" i="0" u="none" strike="noStrike" cap="none" dirty="0">
                <a:solidFill>
                  <a:schemeClr val="tx1"/>
                </a:solidFill>
                <a:latin typeface="Google Sans"/>
                <a:ea typeface="Google Sans"/>
                <a:cs typeface="Google Sans"/>
                <a:sym typeface="Google Sans"/>
              </a:rPr>
              <a:t>Temperature-scaled</a:t>
            </a:r>
            <a:r>
              <a:rPr lang="zh-CN" altLang="en-US" sz="900" i="0" u="none" strike="noStrike" cap="none" dirty="0">
                <a:solidFill>
                  <a:schemeClr val="tx1"/>
                </a:solidFill>
                <a:latin typeface="Google Sans"/>
                <a:ea typeface="Google Sans"/>
                <a:cs typeface="Google Sans"/>
                <a:sym typeface="Google Sans"/>
              </a:rPr>
              <a:t> </a:t>
            </a:r>
            <a:r>
              <a:rPr lang="en-US" altLang="zh-CN" sz="900" i="0" u="none" strike="noStrike" cap="none" dirty="0">
                <a:solidFill>
                  <a:schemeClr val="tx1"/>
                </a:solidFill>
                <a:latin typeface="Google Sans"/>
                <a:ea typeface="Google Sans"/>
                <a:cs typeface="Google Sans"/>
                <a:sym typeface="Google Sans"/>
              </a:rPr>
              <a:t>Cross</a:t>
            </a:r>
            <a:r>
              <a:rPr lang="en-US" altLang="zh-CN" sz="900" dirty="0">
                <a:solidFill>
                  <a:schemeClr val="tx1"/>
                </a:solidFill>
                <a:latin typeface="Google Sans"/>
                <a:ea typeface="Google Sans"/>
                <a:cs typeface="Google Sans"/>
                <a:sym typeface="Google Sans"/>
              </a:rPr>
              <a:t>-e</a:t>
            </a:r>
            <a:r>
              <a:rPr lang="en-US" altLang="zh-CN" sz="900" i="0" u="none" strike="noStrike" cap="none" dirty="0">
                <a:solidFill>
                  <a:schemeClr val="tx1"/>
                </a:solidFill>
                <a:latin typeface="Google Sans"/>
                <a:ea typeface="Google Sans"/>
                <a:cs typeface="Google Sans"/>
                <a:sym typeface="Google Sans"/>
              </a:rPr>
              <a:t>ntropy)</a:t>
            </a:r>
            <a:endParaRPr sz="900" i="0" u="none" strike="noStrike" cap="none" dirty="0">
              <a:solidFill>
                <a:schemeClr val="tx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AE0063BB-D9C4-3040-BF10-34B185B170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7730691"/>
              </p:ext>
            </p:extLst>
          </p:nvPr>
        </p:nvGraphicFramePr>
        <p:xfrm>
          <a:off x="6765125" y="1933453"/>
          <a:ext cx="1341678" cy="114615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7226">
                  <a:extLst>
                    <a:ext uri="{9D8B030D-6E8A-4147-A177-3AD203B41FA5}">
                      <a16:colId xmlns:a16="http://schemas.microsoft.com/office/drawing/2014/main" val="3176817108"/>
                    </a:ext>
                  </a:extLst>
                </a:gridCol>
                <a:gridCol w="447226">
                  <a:extLst>
                    <a:ext uri="{9D8B030D-6E8A-4147-A177-3AD203B41FA5}">
                      <a16:colId xmlns:a16="http://schemas.microsoft.com/office/drawing/2014/main" val="1837316959"/>
                    </a:ext>
                  </a:extLst>
                </a:gridCol>
                <a:gridCol w="447226">
                  <a:extLst>
                    <a:ext uri="{9D8B030D-6E8A-4147-A177-3AD203B41FA5}">
                      <a16:colId xmlns:a16="http://schemas.microsoft.com/office/drawing/2014/main" val="2187334638"/>
                    </a:ext>
                  </a:extLst>
                </a:gridCol>
              </a:tblGrid>
              <a:tr h="382051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0.7</a:t>
                      </a:r>
                      <a:endParaRPr lang="zh-CN" altLang="en-US" dirty="0"/>
                    </a:p>
                  </a:txBody>
                  <a:tcPr anchor="ctr">
                    <a:solidFill>
                      <a:srgbClr val="119D5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0.5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0.3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16499780"/>
                  </a:ext>
                </a:extLst>
              </a:tr>
              <a:tr h="382051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0.4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0.6</a:t>
                      </a:r>
                      <a:endParaRPr lang="zh-CN" altLang="en-US" dirty="0"/>
                    </a:p>
                  </a:txBody>
                  <a:tcPr anchor="ctr">
                    <a:solidFill>
                      <a:srgbClr val="119D5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0.2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18573871"/>
                  </a:ext>
                </a:extLst>
              </a:tr>
              <a:tr h="382051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0.4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0.8</a:t>
                      </a:r>
                      <a:endParaRPr lang="zh-CN" altLang="en-US" dirty="0"/>
                    </a:p>
                  </a:txBody>
                  <a:tcPr anchor="ctr">
                    <a:solidFill>
                      <a:srgbClr val="119D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0668105"/>
                  </a:ext>
                </a:extLst>
              </a:tr>
            </a:tbl>
          </a:graphicData>
        </a:graphic>
      </p:graphicFrame>
      <p:sp>
        <p:nvSpPr>
          <p:cNvPr id="9" name="Google Shape;134;p30">
            <a:extLst>
              <a:ext uri="{FF2B5EF4-FFF2-40B4-BE49-F238E27FC236}">
                <a16:creationId xmlns:a16="http://schemas.microsoft.com/office/drawing/2014/main" id="{D6AEA30F-580B-2840-A626-633F81E25014}"/>
              </a:ext>
            </a:extLst>
          </p:cNvPr>
          <p:cNvSpPr txBox="1"/>
          <p:nvPr/>
        </p:nvSpPr>
        <p:spPr>
          <a:xfrm>
            <a:off x="6647676" y="1284112"/>
            <a:ext cx="2184401" cy="6001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50000"/>
              </a:lnSpc>
              <a:buSzPts val="2500"/>
            </a:pPr>
            <a:r>
              <a:rPr lang="en-US" altLang="zh-CN" sz="1800" dirty="0">
                <a:solidFill>
                  <a:schemeClr val="tx1"/>
                </a:solidFill>
                <a:latin typeface="Google Sans"/>
                <a:ea typeface="Google Sans"/>
                <a:cs typeface="Google Sans"/>
                <a:sym typeface="Google Sans"/>
              </a:rPr>
              <a:t>N=3, Sim(y, y’)</a:t>
            </a:r>
            <a:endParaRPr sz="900" i="0" u="none" strike="noStrike" cap="none" dirty="0">
              <a:solidFill>
                <a:schemeClr val="tx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9" name="Google Shape;134;p30">
            <a:extLst>
              <a:ext uri="{FF2B5EF4-FFF2-40B4-BE49-F238E27FC236}">
                <a16:creationId xmlns:a16="http://schemas.microsoft.com/office/drawing/2014/main" id="{E51157D6-AA0E-4C47-BB6D-594834F27D2C}"/>
              </a:ext>
            </a:extLst>
          </p:cNvPr>
          <p:cNvSpPr txBox="1"/>
          <p:nvPr/>
        </p:nvSpPr>
        <p:spPr>
          <a:xfrm>
            <a:off x="311922" y="3470995"/>
            <a:ext cx="8362951" cy="6001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50000"/>
              </a:lnSpc>
              <a:buSzPts val="2500"/>
            </a:pPr>
            <a:r>
              <a:rPr lang="zh-CN" altLang="en-US" sz="1800" dirty="0">
                <a:solidFill>
                  <a:schemeClr val="tx1"/>
                </a:solidFill>
                <a:latin typeface="Google Sans"/>
                <a:ea typeface="Google Sans"/>
                <a:cs typeface="Google Sans"/>
                <a:sym typeface="Google Sans"/>
              </a:rPr>
              <a:t>目标：拉近相似样本，推远不同样本</a:t>
            </a:r>
            <a:endParaRPr sz="1800" i="0" u="none" strike="noStrike" cap="none" dirty="0">
              <a:solidFill>
                <a:schemeClr val="tx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19097605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5044274" y="687414"/>
            <a:ext cx="9144000" cy="4168742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134;p30">
            <a:extLst>
              <a:ext uri="{FF2B5EF4-FFF2-40B4-BE49-F238E27FC236}">
                <a16:creationId xmlns:a16="http://schemas.microsoft.com/office/drawing/2014/main" id="{921B4E90-0EFA-3E42-9CD2-500E7C9E525B}"/>
              </a:ext>
            </a:extLst>
          </p:cNvPr>
          <p:cNvSpPr txBox="1"/>
          <p:nvPr/>
        </p:nvSpPr>
        <p:spPr>
          <a:xfrm>
            <a:off x="311922" y="269169"/>
            <a:ext cx="5072877" cy="569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zh-CN" altLang="en-US" sz="2500" b="1" dirty="0">
                <a:solidFill>
                  <a:srgbClr val="4285F5"/>
                </a:solidFill>
                <a:latin typeface="Google Sans"/>
                <a:ea typeface="Google Sans"/>
                <a:cs typeface="Google Sans"/>
                <a:sym typeface="Google Sans"/>
              </a:rPr>
              <a:t>怎么学到区分单个样本的表示？</a:t>
            </a:r>
            <a:endParaRPr sz="2500" b="1" i="0" u="none" strike="noStrike" cap="none" dirty="0">
              <a:solidFill>
                <a:srgbClr val="4285F5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9F7E18F-0BDF-D340-B932-7D0C994D734A}"/>
              </a:ext>
            </a:extLst>
          </p:cNvPr>
          <p:cNvSpPr txBox="1"/>
          <p:nvPr/>
        </p:nvSpPr>
        <p:spPr>
          <a:xfrm>
            <a:off x="399143" y="1438650"/>
            <a:ext cx="7058343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dirty="0">
                <a:latin typeface="Courier" pitchFamily="2" charset="0"/>
                <a:cs typeface="Arabic Typesetting" panose="03020402040406030203" pitchFamily="66" charset="-78"/>
              </a:rPr>
              <a:t>y=tf.nn.l2_normalize(y,-1) </a:t>
            </a:r>
          </a:p>
          <a:p>
            <a:r>
              <a:rPr lang="en" altLang="zh-CN" dirty="0" err="1">
                <a:latin typeface="Courier" pitchFamily="2" charset="0"/>
                <a:cs typeface="Arabic Typesetting" panose="03020402040406030203" pitchFamily="66" charset="-78"/>
              </a:rPr>
              <a:t>y_aug</a:t>
            </a:r>
            <a:r>
              <a:rPr lang="en" altLang="zh-CN" dirty="0">
                <a:latin typeface="Courier" pitchFamily="2" charset="0"/>
                <a:cs typeface="Arabic Typesetting" panose="03020402040406030203" pitchFamily="66" charset="-78"/>
              </a:rPr>
              <a:t>=tf.nn.l2_normalize(y_aug,-1)</a:t>
            </a:r>
          </a:p>
          <a:p>
            <a:r>
              <a:rPr lang="en" altLang="zh-CN" dirty="0">
                <a:latin typeface="Courier" pitchFamily="2" charset="0"/>
                <a:cs typeface="Arabic Typesetting" panose="03020402040406030203" pitchFamily="66" charset="-78"/>
              </a:rPr>
              <a:t>labels = </a:t>
            </a:r>
            <a:r>
              <a:rPr lang="en" altLang="zh-CN" dirty="0" err="1">
                <a:latin typeface="Courier" pitchFamily="2" charset="0"/>
                <a:cs typeface="Arabic Typesetting" panose="03020402040406030203" pitchFamily="66" charset="-78"/>
              </a:rPr>
              <a:t>tf.one_hot</a:t>
            </a:r>
            <a:r>
              <a:rPr lang="en" altLang="zh-CN" dirty="0">
                <a:latin typeface="Courier" pitchFamily="2" charset="0"/>
                <a:cs typeface="Arabic Typesetting" panose="03020402040406030203" pitchFamily="66" charset="-78"/>
              </a:rPr>
              <a:t>(</a:t>
            </a:r>
            <a:r>
              <a:rPr lang="en" altLang="zh-CN" dirty="0" err="1">
                <a:latin typeface="Courier" pitchFamily="2" charset="0"/>
                <a:cs typeface="Arabic Typesetting" panose="03020402040406030203" pitchFamily="66" charset="-78"/>
              </a:rPr>
              <a:t>tf.range</a:t>
            </a:r>
            <a:r>
              <a:rPr lang="en" altLang="zh-CN" dirty="0">
                <a:latin typeface="Courier" pitchFamily="2" charset="0"/>
                <a:cs typeface="Arabic Typesetting" panose="03020402040406030203" pitchFamily="66" charset="-78"/>
              </a:rPr>
              <a:t>(</a:t>
            </a:r>
            <a:r>
              <a:rPr lang="en" altLang="zh-CN" dirty="0" err="1">
                <a:latin typeface="Courier" pitchFamily="2" charset="0"/>
                <a:cs typeface="Arabic Typesetting" panose="03020402040406030203" pitchFamily="66" charset="-78"/>
              </a:rPr>
              <a:t>batch_size</a:t>
            </a:r>
            <a:r>
              <a:rPr lang="en" altLang="zh-CN" dirty="0">
                <a:latin typeface="Courier" pitchFamily="2" charset="0"/>
                <a:cs typeface="Arabic Typesetting" panose="03020402040406030203" pitchFamily="66" charset="-78"/>
              </a:rPr>
              <a:t>), </a:t>
            </a:r>
            <a:r>
              <a:rPr lang="en" altLang="zh-CN" dirty="0" err="1">
                <a:latin typeface="Courier" pitchFamily="2" charset="0"/>
                <a:cs typeface="Arabic Typesetting" panose="03020402040406030203" pitchFamily="66" charset="-78"/>
              </a:rPr>
              <a:t>batch_size</a:t>
            </a:r>
            <a:r>
              <a:rPr lang="en" altLang="zh-CN" dirty="0">
                <a:latin typeface="Courier" pitchFamily="2" charset="0"/>
                <a:cs typeface="Arabic Typesetting" panose="03020402040406030203" pitchFamily="66" charset="-78"/>
              </a:rPr>
              <a:t>)</a:t>
            </a:r>
          </a:p>
          <a:p>
            <a:r>
              <a:rPr lang="en" altLang="zh-CN" dirty="0" err="1">
                <a:solidFill>
                  <a:srgbClr val="EA4235"/>
                </a:solidFill>
                <a:latin typeface="Courier" pitchFamily="2" charset="0"/>
                <a:cs typeface="Arabic Typesetting" panose="03020402040406030203" pitchFamily="66" charset="-78"/>
              </a:rPr>
              <a:t>logits_ab</a:t>
            </a:r>
            <a:r>
              <a:rPr lang="en" altLang="zh-CN" dirty="0">
                <a:solidFill>
                  <a:srgbClr val="EA4235"/>
                </a:solidFill>
                <a:latin typeface="Courier" pitchFamily="2" charset="0"/>
                <a:cs typeface="Arabic Typesetting" panose="03020402040406030203" pitchFamily="66" charset="-78"/>
              </a:rPr>
              <a:t> = </a:t>
            </a:r>
            <a:r>
              <a:rPr lang="en" altLang="zh-CN" dirty="0" err="1">
                <a:solidFill>
                  <a:srgbClr val="EA4235"/>
                </a:solidFill>
                <a:latin typeface="Courier" pitchFamily="2" charset="0"/>
                <a:cs typeface="Arabic Typesetting" panose="03020402040406030203" pitchFamily="66" charset="-78"/>
              </a:rPr>
              <a:t>tf.matmul</a:t>
            </a:r>
            <a:r>
              <a:rPr lang="en" altLang="zh-CN" dirty="0">
                <a:solidFill>
                  <a:srgbClr val="EA4235"/>
                </a:solidFill>
                <a:latin typeface="Courier" pitchFamily="2" charset="0"/>
                <a:cs typeface="Arabic Typesetting" panose="03020402040406030203" pitchFamily="66" charset="-78"/>
              </a:rPr>
              <a:t>(y, </a:t>
            </a:r>
            <a:r>
              <a:rPr lang="en" altLang="zh-CN" dirty="0" err="1">
                <a:solidFill>
                  <a:srgbClr val="EA4235"/>
                </a:solidFill>
                <a:latin typeface="Courier" pitchFamily="2" charset="0"/>
                <a:cs typeface="Arabic Typesetting" panose="03020402040406030203" pitchFamily="66" charset="-78"/>
              </a:rPr>
              <a:t>y_aug</a:t>
            </a:r>
            <a:r>
              <a:rPr lang="en" altLang="zh-CN" dirty="0">
                <a:solidFill>
                  <a:srgbClr val="EA4235"/>
                </a:solidFill>
                <a:latin typeface="Courier" pitchFamily="2" charset="0"/>
                <a:cs typeface="Arabic Typesetting" panose="03020402040406030203" pitchFamily="66" charset="-78"/>
              </a:rPr>
              <a:t>, </a:t>
            </a:r>
            <a:r>
              <a:rPr lang="en" altLang="zh-CN" dirty="0" err="1">
                <a:solidFill>
                  <a:srgbClr val="EA4235"/>
                </a:solidFill>
                <a:latin typeface="Courier" pitchFamily="2" charset="0"/>
                <a:cs typeface="Arabic Typesetting" panose="03020402040406030203" pitchFamily="66" charset="-78"/>
              </a:rPr>
              <a:t>transpose_b</a:t>
            </a:r>
            <a:r>
              <a:rPr lang="en" altLang="zh-CN" dirty="0">
                <a:solidFill>
                  <a:srgbClr val="EA4235"/>
                </a:solidFill>
                <a:latin typeface="Courier" pitchFamily="2" charset="0"/>
                <a:cs typeface="Arabic Typesetting" panose="03020402040406030203" pitchFamily="66" charset="-78"/>
              </a:rPr>
              <a:t>=True) / temperature </a:t>
            </a:r>
          </a:p>
          <a:p>
            <a:r>
              <a:rPr lang="en" altLang="zh-CN" dirty="0" err="1">
                <a:solidFill>
                  <a:srgbClr val="EA4235"/>
                </a:solidFill>
                <a:latin typeface="Courier" pitchFamily="2" charset="0"/>
                <a:cs typeface="Arabic Typesetting" panose="03020402040406030203" pitchFamily="66" charset="-78"/>
              </a:rPr>
              <a:t>logits_ba</a:t>
            </a:r>
            <a:r>
              <a:rPr lang="en" altLang="zh-CN" dirty="0">
                <a:solidFill>
                  <a:srgbClr val="EA4235"/>
                </a:solidFill>
                <a:latin typeface="Courier" pitchFamily="2" charset="0"/>
                <a:cs typeface="Arabic Typesetting" panose="03020402040406030203" pitchFamily="66" charset="-78"/>
              </a:rPr>
              <a:t> = </a:t>
            </a:r>
            <a:r>
              <a:rPr lang="en" altLang="zh-CN" dirty="0" err="1">
                <a:solidFill>
                  <a:srgbClr val="EA4235"/>
                </a:solidFill>
                <a:latin typeface="Courier" pitchFamily="2" charset="0"/>
                <a:cs typeface="Arabic Typesetting" panose="03020402040406030203" pitchFamily="66" charset="-78"/>
              </a:rPr>
              <a:t>tf.matmul</a:t>
            </a:r>
            <a:r>
              <a:rPr lang="en" altLang="zh-CN" dirty="0">
                <a:solidFill>
                  <a:srgbClr val="EA4235"/>
                </a:solidFill>
                <a:latin typeface="Courier" pitchFamily="2" charset="0"/>
                <a:cs typeface="Arabic Typesetting" panose="03020402040406030203" pitchFamily="66" charset="-78"/>
              </a:rPr>
              <a:t>(</a:t>
            </a:r>
            <a:r>
              <a:rPr lang="en" altLang="zh-CN" dirty="0" err="1">
                <a:solidFill>
                  <a:srgbClr val="EA4235"/>
                </a:solidFill>
                <a:latin typeface="Courier" pitchFamily="2" charset="0"/>
                <a:cs typeface="Arabic Typesetting" panose="03020402040406030203" pitchFamily="66" charset="-78"/>
              </a:rPr>
              <a:t>y_aug</a:t>
            </a:r>
            <a:r>
              <a:rPr lang="en" altLang="zh-CN" dirty="0">
                <a:solidFill>
                  <a:srgbClr val="EA4235"/>
                </a:solidFill>
                <a:latin typeface="Courier" pitchFamily="2" charset="0"/>
                <a:cs typeface="Arabic Typesetting" panose="03020402040406030203" pitchFamily="66" charset="-78"/>
              </a:rPr>
              <a:t>, y, </a:t>
            </a:r>
            <a:r>
              <a:rPr lang="en" altLang="zh-CN" dirty="0" err="1">
                <a:solidFill>
                  <a:srgbClr val="EA4235"/>
                </a:solidFill>
                <a:latin typeface="Courier" pitchFamily="2" charset="0"/>
                <a:cs typeface="Arabic Typesetting" panose="03020402040406030203" pitchFamily="66" charset="-78"/>
              </a:rPr>
              <a:t>transpose_b</a:t>
            </a:r>
            <a:r>
              <a:rPr lang="en" altLang="zh-CN" dirty="0">
                <a:solidFill>
                  <a:srgbClr val="EA4235"/>
                </a:solidFill>
                <a:latin typeface="Courier" pitchFamily="2" charset="0"/>
                <a:cs typeface="Arabic Typesetting" panose="03020402040406030203" pitchFamily="66" charset="-78"/>
              </a:rPr>
              <a:t>=True) / temperature </a:t>
            </a:r>
          </a:p>
          <a:p>
            <a:r>
              <a:rPr lang="en" altLang="zh-CN" dirty="0" err="1">
                <a:latin typeface="Courier" pitchFamily="2" charset="0"/>
                <a:cs typeface="Arabic Typesetting" panose="03020402040406030203" pitchFamily="66" charset="-78"/>
              </a:rPr>
              <a:t>loss_a</a:t>
            </a:r>
            <a:r>
              <a:rPr lang="en" altLang="zh-CN" dirty="0">
                <a:latin typeface="Courier" pitchFamily="2" charset="0"/>
                <a:cs typeface="Arabic Typesetting" panose="03020402040406030203" pitchFamily="66" charset="-78"/>
              </a:rPr>
              <a:t> = </a:t>
            </a:r>
            <a:r>
              <a:rPr lang="en" altLang="zh-CN" dirty="0" err="1">
                <a:latin typeface="Courier" pitchFamily="2" charset="0"/>
                <a:cs typeface="Arabic Typesetting" panose="03020402040406030203" pitchFamily="66" charset="-78"/>
              </a:rPr>
              <a:t>tf.losses.softmax_cross_entropy</a:t>
            </a:r>
            <a:r>
              <a:rPr lang="en" altLang="zh-CN" dirty="0">
                <a:latin typeface="Courier" pitchFamily="2" charset="0"/>
                <a:cs typeface="Arabic Typesetting" panose="03020402040406030203" pitchFamily="66" charset="-78"/>
              </a:rPr>
              <a:t>( labels, </a:t>
            </a:r>
            <a:r>
              <a:rPr lang="en" altLang="zh-CN" dirty="0" err="1">
                <a:latin typeface="Courier" pitchFamily="2" charset="0"/>
                <a:cs typeface="Arabic Typesetting" panose="03020402040406030203" pitchFamily="66" charset="-78"/>
              </a:rPr>
              <a:t>logits_ab</a:t>
            </a:r>
            <a:r>
              <a:rPr lang="en" altLang="zh-CN" dirty="0">
                <a:latin typeface="Courier" pitchFamily="2" charset="0"/>
                <a:cs typeface="Arabic Typesetting" panose="03020402040406030203" pitchFamily="66" charset="-78"/>
              </a:rPr>
              <a:t> ) </a:t>
            </a:r>
          </a:p>
          <a:p>
            <a:r>
              <a:rPr lang="en" altLang="zh-CN" dirty="0" err="1">
                <a:latin typeface="Courier" pitchFamily="2" charset="0"/>
                <a:cs typeface="Arabic Typesetting" panose="03020402040406030203" pitchFamily="66" charset="-78"/>
              </a:rPr>
              <a:t>loss_b</a:t>
            </a:r>
            <a:r>
              <a:rPr lang="en" altLang="zh-CN" dirty="0">
                <a:latin typeface="Courier" pitchFamily="2" charset="0"/>
                <a:cs typeface="Arabic Typesetting" panose="03020402040406030203" pitchFamily="66" charset="-78"/>
              </a:rPr>
              <a:t> = </a:t>
            </a:r>
            <a:r>
              <a:rPr lang="en" altLang="zh-CN" dirty="0" err="1">
                <a:latin typeface="Courier" pitchFamily="2" charset="0"/>
                <a:cs typeface="Arabic Typesetting" panose="03020402040406030203" pitchFamily="66" charset="-78"/>
              </a:rPr>
              <a:t>tf.losses.softmax_cross_entropy</a:t>
            </a:r>
            <a:r>
              <a:rPr lang="en" altLang="zh-CN" dirty="0">
                <a:latin typeface="Courier" pitchFamily="2" charset="0"/>
                <a:cs typeface="Arabic Typesetting" panose="03020402040406030203" pitchFamily="66" charset="-78"/>
              </a:rPr>
              <a:t>( labels, </a:t>
            </a:r>
            <a:r>
              <a:rPr lang="en" altLang="zh-CN" dirty="0" err="1">
                <a:latin typeface="Courier" pitchFamily="2" charset="0"/>
                <a:cs typeface="Arabic Typesetting" panose="03020402040406030203" pitchFamily="66" charset="-78"/>
              </a:rPr>
              <a:t>logits_ba</a:t>
            </a:r>
            <a:r>
              <a:rPr lang="en" altLang="zh-CN" dirty="0">
                <a:latin typeface="Courier" pitchFamily="2" charset="0"/>
                <a:cs typeface="Arabic Typesetting" panose="03020402040406030203" pitchFamily="66" charset="-78"/>
              </a:rPr>
              <a:t> )</a:t>
            </a:r>
          </a:p>
          <a:p>
            <a:r>
              <a:rPr lang="en" altLang="zh-CN" dirty="0">
                <a:latin typeface="Courier" pitchFamily="2" charset="0"/>
                <a:cs typeface="Arabic Typesetting" panose="03020402040406030203" pitchFamily="66" charset="-78"/>
              </a:rPr>
              <a:t>loss=</a:t>
            </a:r>
            <a:r>
              <a:rPr lang="en" altLang="zh-CN" dirty="0" err="1">
                <a:latin typeface="Courier" pitchFamily="2" charset="0"/>
                <a:cs typeface="Arabic Typesetting" panose="03020402040406030203" pitchFamily="66" charset="-78"/>
              </a:rPr>
              <a:t>loss_a+loss_b</a:t>
            </a:r>
            <a:endParaRPr kumimoji="1" lang="zh-CN" altLang="en-US" dirty="0">
              <a:latin typeface="Courier" pitchFamily="2" charset="0"/>
              <a:cs typeface="Arabic Typesetting" panose="03020402040406030203" pitchFamily="66" charset="-78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21C25855-6D14-4A48-966A-2D6B90EBC8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5504" y="3854657"/>
            <a:ext cx="3302907" cy="759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1248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5044274" y="687414"/>
            <a:ext cx="9144000" cy="4168742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134;p30">
            <a:extLst>
              <a:ext uri="{FF2B5EF4-FFF2-40B4-BE49-F238E27FC236}">
                <a16:creationId xmlns:a16="http://schemas.microsoft.com/office/drawing/2014/main" id="{84DC4CE5-8F09-F740-BDC2-71036A477928}"/>
              </a:ext>
            </a:extLst>
          </p:cNvPr>
          <p:cNvSpPr txBox="1"/>
          <p:nvPr/>
        </p:nvSpPr>
        <p:spPr>
          <a:xfrm>
            <a:off x="311923" y="269169"/>
            <a:ext cx="4330260" cy="569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zh-CN" altLang="en-US" sz="2500" b="1" i="0" u="none" strike="noStrike" cap="none" dirty="0">
                <a:solidFill>
                  <a:srgbClr val="4285F5"/>
                </a:solidFill>
                <a:latin typeface="Google Sans"/>
                <a:ea typeface="Google Sans"/>
                <a:cs typeface="Google Sans"/>
                <a:sym typeface="Google Sans"/>
              </a:rPr>
              <a:t>对比学习</a:t>
            </a:r>
            <a:r>
              <a:rPr lang="zh-CN" altLang="en-US" sz="2500" b="1" dirty="0">
                <a:solidFill>
                  <a:srgbClr val="4285F5"/>
                </a:solidFill>
                <a:latin typeface="Google Sans"/>
                <a:ea typeface="Google Sans"/>
                <a:cs typeface="Google Sans"/>
                <a:sym typeface="Google Sans"/>
              </a:rPr>
              <a:t>的理论基础</a:t>
            </a:r>
            <a:r>
              <a:rPr lang="zh-CN" altLang="en-US" sz="2500" b="1" i="0" u="none" strike="noStrike" cap="none" dirty="0">
                <a:solidFill>
                  <a:srgbClr val="4285F5"/>
                </a:solidFill>
                <a:latin typeface="Google Sans"/>
                <a:ea typeface="Google Sans"/>
                <a:cs typeface="Google Sans"/>
                <a:sym typeface="Google Sans"/>
              </a:rPr>
              <a:t>？</a:t>
            </a:r>
            <a:endParaRPr sz="2500" b="1" i="0" u="none" strike="noStrike" cap="none" dirty="0">
              <a:solidFill>
                <a:srgbClr val="4285F5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" name="Google Shape;134;p30">
            <a:extLst>
              <a:ext uri="{FF2B5EF4-FFF2-40B4-BE49-F238E27FC236}">
                <a16:creationId xmlns:a16="http://schemas.microsoft.com/office/drawing/2014/main" id="{D185B5F9-543F-2645-9EEA-ACD9E3D484DB}"/>
              </a:ext>
            </a:extLst>
          </p:cNvPr>
          <p:cNvSpPr txBox="1"/>
          <p:nvPr/>
        </p:nvSpPr>
        <p:spPr>
          <a:xfrm>
            <a:off x="311923" y="938403"/>
            <a:ext cx="8362951" cy="6001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50000"/>
              </a:lnSpc>
              <a:buSzPts val="2500"/>
            </a:pPr>
            <a:r>
              <a:rPr lang="zh-CN" altLang="en-US" sz="1800" dirty="0">
                <a:solidFill>
                  <a:schemeClr val="tx1"/>
                </a:solidFill>
                <a:latin typeface="Google Sans"/>
                <a:ea typeface="Google Sans"/>
                <a:cs typeface="Google Sans"/>
                <a:sym typeface="Google Sans"/>
              </a:rPr>
              <a:t>本质是最大化互信息：</a:t>
            </a:r>
            <a:endParaRPr sz="1800" i="0" u="none" strike="noStrike" cap="none" dirty="0">
              <a:solidFill>
                <a:schemeClr val="tx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" name="Google Shape;134;p30">
            <a:extLst>
              <a:ext uri="{FF2B5EF4-FFF2-40B4-BE49-F238E27FC236}">
                <a16:creationId xmlns:a16="http://schemas.microsoft.com/office/drawing/2014/main" id="{1E6743E3-1E34-5440-B42D-C381DAAB8BFB}"/>
              </a:ext>
            </a:extLst>
          </p:cNvPr>
          <p:cNvSpPr txBox="1"/>
          <p:nvPr/>
        </p:nvSpPr>
        <p:spPr>
          <a:xfrm>
            <a:off x="311923" y="3223847"/>
            <a:ext cx="8362951" cy="14311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50000"/>
              </a:lnSpc>
              <a:buSzPts val="2500"/>
            </a:pPr>
            <a:r>
              <a:rPr lang="en-US" altLang="zh-CN" sz="1800" b="1" dirty="0">
                <a:solidFill>
                  <a:schemeClr val="tx1"/>
                </a:solidFill>
                <a:latin typeface="Google Sans"/>
                <a:ea typeface="Google Sans"/>
                <a:cs typeface="Google Sans"/>
                <a:sym typeface="Google Sans"/>
              </a:rPr>
              <a:t>MLE</a:t>
            </a:r>
            <a:r>
              <a:rPr lang="zh-CN" altLang="en-US" sz="1800" b="1" dirty="0">
                <a:solidFill>
                  <a:schemeClr val="tx1"/>
                </a:solidFill>
                <a:latin typeface="Google Sans"/>
                <a:ea typeface="Google Sans"/>
                <a:cs typeface="Google Sans"/>
                <a:sym typeface="Google Sans"/>
              </a:rPr>
              <a:t>：</a:t>
            </a:r>
            <a:endParaRPr lang="en-US" altLang="zh-CN" sz="1800" b="1" dirty="0">
              <a:solidFill>
                <a:schemeClr val="tx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lvl="0">
              <a:lnSpc>
                <a:spcPct val="150000"/>
              </a:lnSpc>
              <a:buSzPts val="2500"/>
            </a:pPr>
            <a:r>
              <a:rPr lang="en-US" altLang="zh-CN" sz="1800" b="1" dirty="0">
                <a:solidFill>
                  <a:schemeClr val="tx1"/>
                </a:solidFill>
                <a:latin typeface="Google Sans"/>
                <a:ea typeface="Google Sans"/>
                <a:cs typeface="Google Sans"/>
                <a:sym typeface="Google Sans"/>
                <a:hlinkClick r:id="rId4"/>
              </a:rPr>
              <a:t>NCE</a:t>
            </a:r>
            <a:r>
              <a:rPr lang="zh-CN" altLang="en-US" sz="1800" b="1" dirty="0">
                <a:solidFill>
                  <a:schemeClr val="tx1"/>
                </a:solidFill>
                <a:latin typeface="Google Sans"/>
                <a:ea typeface="Google Sans"/>
                <a:cs typeface="Google Sans"/>
                <a:sym typeface="Google Sans"/>
              </a:rPr>
              <a:t>：</a:t>
            </a:r>
            <a:endParaRPr lang="en-US" altLang="zh-CN" sz="1800" b="1" dirty="0">
              <a:solidFill>
                <a:schemeClr val="tx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lvl="0">
              <a:lnSpc>
                <a:spcPct val="150000"/>
              </a:lnSpc>
              <a:buSzPts val="2500"/>
            </a:pPr>
            <a:r>
              <a:rPr lang="en-US" altLang="zh-CN" sz="1800" b="1" dirty="0">
                <a:solidFill>
                  <a:schemeClr val="tx1"/>
                </a:solidFill>
                <a:latin typeface="Google Sans"/>
                <a:ea typeface="Google Sans"/>
                <a:cs typeface="Google Sans"/>
                <a:sym typeface="Google Sans"/>
                <a:hlinkClick r:id="rId5"/>
              </a:rPr>
              <a:t>InfoNCE</a:t>
            </a:r>
            <a:r>
              <a:rPr lang="zh-CN" altLang="en-US" sz="1800" b="1" dirty="0">
                <a:solidFill>
                  <a:schemeClr val="tx1"/>
                </a:solidFill>
                <a:latin typeface="Google Sans"/>
                <a:ea typeface="Google Sans"/>
                <a:cs typeface="Google Sans"/>
                <a:sym typeface="Google Sans"/>
              </a:rPr>
              <a:t>：用</a:t>
            </a:r>
            <a:r>
              <a:rPr lang="en-US" altLang="zh-CN" sz="1800" b="1" dirty="0">
                <a:solidFill>
                  <a:schemeClr val="tx1"/>
                </a:solidFill>
                <a:latin typeface="Google Sans"/>
                <a:ea typeface="Google Sans"/>
                <a:cs typeface="Google Sans"/>
                <a:sym typeface="Google Sans"/>
              </a:rPr>
              <a:t>NCE</a:t>
            </a:r>
            <a:r>
              <a:rPr lang="zh-CN" altLang="en-US" sz="1800" b="1" dirty="0">
                <a:solidFill>
                  <a:schemeClr val="tx1"/>
                </a:solidFill>
                <a:latin typeface="Google Sans"/>
                <a:ea typeface="Google Sans"/>
                <a:cs typeface="Google Sans"/>
                <a:sym typeface="Google Sans"/>
              </a:rPr>
              <a:t>的思想最大化互信息</a:t>
            </a:r>
            <a:endParaRPr lang="en-US" altLang="zh-CN" sz="1800" b="1" dirty="0">
              <a:solidFill>
                <a:schemeClr val="tx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0E8276F-680C-224D-B326-5E512E3535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3724" y="3755506"/>
            <a:ext cx="3288750" cy="39165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FD14279-BCD3-C649-9FF1-5BE2E23E890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26036" y="3378667"/>
            <a:ext cx="1552063" cy="376839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7FC203A5-9FA0-A14E-AC20-01F007FAC34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22474" y="4147161"/>
            <a:ext cx="2083865" cy="420325"/>
          </a:xfrm>
          <a:prstGeom prst="rect">
            <a:avLst/>
          </a:prstGeom>
        </p:spPr>
      </p:pic>
      <p:sp>
        <p:nvSpPr>
          <p:cNvPr id="12" name="Google Shape;134;p30">
            <a:extLst>
              <a:ext uri="{FF2B5EF4-FFF2-40B4-BE49-F238E27FC236}">
                <a16:creationId xmlns:a16="http://schemas.microsoft.com/office/drawing/2014/main" id="{CCF58555-99CC-7243-AAC0-77E31E9CAF2A}"/>
              </a:ext>
            </a:extLst>
          </p:cNvPr>
          <p:cNvSpPr txBox="1"/>
          <p:nvPr/>
        </p:nvSpPr>
        <p:spPr>
          <a:xfrm>
            <a:off x="314752" y="2822629"/>
            <a:ext cx="7569949" cy="400079"/>
          </a:xfrm>
          <a:prstGeom prst="rect">
            <a:avLst/>
          </a:prstGeom>
          <a:solidFill>
            <a:srgbClr val="119D58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buSzPts val="2500"/>
            </a:pPr>
            <a:r>
              <a:rPr lang="zh-CN" altLang="en-US" i="0" u="none" strike="noStrike" cap="none" dirty="0">
                <a:solidFill>
                  <a:schemeClr val="bg1"/>
                </a:solidFill>
                <a:highlight>
                  <a:srgbClr val="119D58"/>
                </a:highlight>
                <a:latin typeface="Google Sans"/>
                <a:ea typeface="Google Sans"/>
                <a:cs typeface="Google Sans"/>
                <a:sym typeface="Google Sans"/>
              </a:rPr>
              <a:t>心路历程</a:t>
            </a:r>
            <a:endParaRPr i="0" u="none" strike="noStrike" cap="none" dirty="0">
              <a:solidFill>
                <a:schemeClr val="bg1"/>
              </a:solidFill>
              <a:highlight>
                <a:srgbClr val="119D58"/>
              </a:highlight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007EED91-A66D-CC49-90E8-BF4E0D67374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01208" y="1560874"/>
            <a:ext cx="3644900" cy="8382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EF87DF3D-B47C-1E44-8629-D86706797D1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06339" y="4178652"/>
            <a:ext cx="1235379" cy="357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5367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5044274" y="687414"/>
            <a:ext cx="9144000" cy="4168742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134;p30">
            <a:extLst>
              <a:ext uri="{FF2B5EF4-FFF2-40B4-BE49-F238E27FC236}">
                <a16:creationId xmlns:a16="http://schemas.microsoft.com/office/drawing/2014/main" id="{84DC4CE5-8F09-F740-BDC2-71036A477928}"/>
              </a:ext>
            </a:extLst>
          </p:cNvPr>
          <p:cNvSpPr txBox="1"/>
          <p:nvPr/>
        </p:nvSpPr>
        <p:spPr>
          <a:xfrm>
            <a:off x="311923" y="269169"/>
            <a:ext cx="4330260" cy="569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zh-CN" altLang="en-US" sz="2500" b="1" i="0" u="none" strike="noStrike" cap="none" dirty="0">
                <a:solidFill>
                  <a:srgbClr val="4285F5"/>
                </a:solidFill>
                <a:latin typeface="Google Sans"/>
                <a:ea typeface="Google Sans"/>
                <a:cs typeface="Google Sans"/>
                <a:sym typeface="Google Sans"/>
              </a:rPr>
              <a:t>对比学习框架的演变过程？</a:t>
            </a:r>
            <a:endParaRPr sz="2500" b="1" i="0" u="none" strike="noStrike" cap="none" dirty="0">
              <a:solidFill>
                <a:srgbClr val="4285F5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2" name="Google Shape;134;p30">
            <a:extLst>
              <a:ext uri="{FF2B5EF4-FFF2-40B4-BE49-F238E27FC236}">
                <a16:creationId xmlns:a16="http://schemas.microsoft.com/office/drawing/2014/main" id="{6A813E74-8DAC-0045-8749-E5ACE92F66D4}"/>
              </a:ext>
            </a:extLst>
          </p:cNvPr>
          <p:cNvSpPr txBox="1"/>
          <p:nvPr/>
        </p:nvSpPr>
        <p:spPr>
          <a:xfrm>
            <a:off x="311923" y="838525"/>
            <a:ext cx="8362951" cy="1015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lvl="0" indent="-342900">
              <a:lnSpc>
                <a:spcPct val="150000"/>
              </a:lnSpc>
              <a:buSzPts val="2500"/>
              <a:buFont typeface="+mj-lt"/>
              <a:buAutoNum type="arabicPeriod"/>
            </a:pPr>
            <a:r>
              <a:rPr lang="zh-CN" altLang="en-US" sz="1800" dirty="0">
                <a:solidFill>
                  <a:schemeClr val="tx1"/>
                </a:solidFill>
                <a:latin typeface="Google Sans"/>
                <a:ea typeface="Google Sans"/>
                <a:cs typeface="Google Sans"/>
                <a:sym typeface="Google Sans"/>
              </a:rPr>
              <a:t>最大化整体与局部的互信息</a:t>
            </a:r>
            <a:endParaRPr lang="en-US" altLang="zh-CN" sz="1800" dirty="0">
              <a:solidFill>
                <a:schemeClr val="tx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342900" lvl="0" indent="-342900">
              <a:lnSpc>
                <a:spcPct val="150000"/>
              </a:lnSpc>
              <a:buSzPts val="2500"/>
              <a:buFont typeface="+mj-lt"/>
              <a:buAutoNum type="arabicPeriod"/>
            </a:pPr>
            <a:r>
              <a:rPr lang="zh-CN" altLang="en-US" sz="1800" dirty="0">
                <a:solidFill>
                  <a:schemeClr val="tx1"/>
                </a:solidFill>
                <a:latin typeface="Google Sans"/>
                <a:ea typeface="Google Sans"/>
                <a:cs typeface="Google Sans"/>
                <a:sym typeface="Google Sans"/>
              </a:rPr>
              <a:t>最大化整体与整体的互信息</a:t>
            </a:r>
            <a:endParaRPr lang="en-US" altLang="zh-CN" sz="1800" dirty="0">
              <a:solidFill>
                <a:schemeClr val="tx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" name="Google Shape;134;p30">
            <a:extLst>
              <a:ext uri="{FF2B5EF4-FFF2-40B4-BE49-F238E27FC236}">
                <a16:creationId xmlns:a16="http://schemas.microsoft.com/office/drawing/2014/main" id="{40E484AD-F63B-7645-8E31-D011E865850D}"/>
              </a:ext>
            </a:extLst>
          </p:cNvPr>
          <p:cNvSpPr txBox="1"/>
          <p:nvPr/>
        </p:nvSpPr>
        <p:spPr>
          <a:xfrm>
            <a:off x="311923" y="1751367"/>
            <a:ext cx="7279049" cy="507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50000"/>
              </a:lnSpc>
              <a:buSzPts val="2500"/>
            </a:pPr>
            <a:r>
              <a:rPr lang="en-US" altLang="zh-CN" dirty="0">
                <a:solidFill>
                  <a:schemeClr val="tx1"/>
                </a:solidFill>
                <a:latin typeface="Google Sans"/>
                <a:ea typeface="Google Sans"/>
                <a:cs typeface="Google Sans"/>
                <a:sym typeface="Google Sans"/>
                <a:hlinkClick r:id="rId4"/>
              </a:rPr>
              <a:t>Unsupervised Feature Learning via Non-Parametric Instance-level Discrimination</a:t>
            </a:r>
            <a:endParaRPr lang="en-US" altLang="zh-CN" dirty="0">
              <a:solidFill>
                <a:schemeClr val="tx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B0D0EE3-1C9E-9E42-BD60-FFE30AA762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7723" y="2270310"/>
            <a:ext cx="7315200" cy="18034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BF29475-23B2-8544-99A4-BD6901773B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11647" y="4248563"/>
            <a:ext cx="1879600" cy="4826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5466BA0-43E8-4D4B-9E75-2114237D88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44274" y="4242213"/>
            <a:ext cx="1955800" cy="4953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5633ACD-1756-124E-B47A-CC5DF97D4A9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7017" y="4189957"/>
            <a:ext cx="1739900" cy="546100"/>
          </a:xfrm>
          <a:prstGeom prst="rect">
            <a:avLst/>
          </a:prstGeom>
        </p:spPr>
      </p:pic>
      <p:sp>
        <p:nvSpPr>
          <p:cNvPr id="10" name="右箭头 9">
            <a:extLst>
              <a:ext uri="{FF2B5EF4-FFF2-40B4-BE49-F238E27FC236}">
                <a16:creationId xmlns:a16="http://schemas.microsoft.com/office/drawing/2014/main" id="{D08B0BC3-3275-6942-ACD8-200F577C75B1}"/>
              </a:ext>
            </a:extLst>
          </p:cNvPr>
          <p:cNvSpPr/>
          <p:nvPr/>
        </p:nvSpPr>
        <p:spPr>
          <a:xfrm>
            <a:off x="2649944" y="4391251"/>
            <a:ext cx="233082" cy="197223"/>
          </a:xfrm>
          <a:prstGeom prst="rightArrow">
            <a:avLst/>
          </a:prstGeom>
          <a:solidFill>
            <a:srgbClr val="119D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53410463"/>
      </p:ext>
    </p:extLst>
  </p:cSld>
  <p:clrMapOvr>
    <a:masterClrMapping/>
  </p:clrMapOvr>
</p:sld>
</file>

<file path=ppt/theme/theme1.xml><?xml version="1.0" encoding="utf-8"?>
<a:theme xmlns:a="http://schemas.openxmlformats.org/drawingml/2006/main" name="自定义设计方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3653</TotalTime>
  <Words>2635</Words>
  <Application>Microsoft Macintosh PowerPoint</Application>
  <PresentationFormat>全屏显示(16:9)</PresentationFormat>
  <Paragraphs>234</Paragraphs>
  <Slides>31</Slides>
  <Notes>31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31</vt:i4>
      </vt:variant>
    </vt:vector>
  </HeadingPairs>
  <TitlesOfParts>
    <vt:vector size="38" baseType="lpstr">
      <vt:lpstr>Google Sans</vt:lpstr>
      <vt:lpstr>Courier</vt:lpstr>
      <vt:lpstr>Roboto</vt:lpstr>
      <vt:lpstr>Google Sans Medium</vt:lpstr>
      <vt:lpstr>Arial</vt:lpstr>
      <vt:lpstr>自定义设计方案</vt:lpstr>
      <vt:lpstr>Simple Light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cp:lastModifiedBy>LIRumei</cp:lastModifiedBy>
  <cp:revision>362</cp:revision>
  <dcterms:modified xsi:type="dcterms:W3CDTF">2021-06-28T01:14:10Z</dcterms:modified>
</cp:coreProperties>
</file>